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9B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14468" autoAdjust="0"/>
  </p:normalViewPr>
  <p:slideViewPr>
    <p:cSldViewPr snapToGrid="0">
      <p:cViewPr>
        <p:scale>
          <a:sx n="60" d="100"/>
          <a:sy n="60" d="100"/>
        </p:scale>
        <p:origin x="838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EBFB6-7135-45D9-8CE6-686695A87438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DFD8A2-F0E6-4944-911E-BDA481207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198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Critical to Quality (CTQ)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Critical to Quality (CTQ)</a:t>
            </a:r>
            <a:r>
              <a:rPr lang="en-US" dirty="0"/>
              <a:t> are the key measurable characteristics of a product or service that must meet customer requirements.</a:t>
            </a:r>
          </a:p>
          <a:p>
            <a:r>
              <a:rPr lang="en-US" dirty="0"/>
              <a:t>They are derived from the </a:t>
            </a:r>
            <a:r>
              <a:rPr lang="en-US" b="1" dirty="0"/>
              <a:t>Voice of the Customer (</a:t>
            </a:r>
            <a:r>
              <a:rPr lang="en-US" b="1" dirty="0" err="1"/>
              <a:t>VoC</a:t>
            </a:r>
            <a:r>
              <a:rPr lang="en-US" b="1" dirty="0"/>
              <a:t>)</a:t>
            </a:r>
            <a:r>
              <a:rPr lang="en-US" dirty="0"/>
              <a:t> and translated into specific, actionable performance standards.</a:t>
            </a:r>
          </a:p>
          <a:p>
            <a:r>
              <a:rPr lang="en-US" dirty="0"/>
              <a:t>CTQs ensure that what is being delivered aligns with what the customer values most (e.g., speed, reliability, durability, accuracy).</a:t>
            </a:r>
          </a:p>
          <a:p>
            <a:endParaRPr lang="en-US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Customer Translated Quality</a:t>
            </a:r>
            <a:r>
              <a:rPr lang="en-US" dirty="0"/>
              <a:t> → not a standard quality metric; more of a concept in requirement gathering.</a:t>
            </a:r>
          </a:p>
          <a:p>
            <a:r>
              <a:rPr lang="en-US" b="1" dirty="0"/>
              <a:t>Control Total Quality</a:t>
            </a:r>
            <a:r>
              <a:rPr lang="en-US" dirty="0"/>
              <a:t> → sounds like a mix of “Total Quality Management” but not an actual metric.</a:t>
            </a:r>
          </a:p>
          <a:p>
            <a:r>
              <a:rPr lang="en-US" b="1" dirty="0"/>
              <a:t>Capture Test Quality</a:t>
            </a:r>
            <a:r>
              <a:rPr lang="en-US" dirty="0"/>
              <a:t> → not a recognized quality metric in Six Sigma or QA frameworks.</a:t>
            </a:r>
          </a:p>
          <a:p>
            <a:endParaRPr lang="en-US" dirty="0"/>
          </a:p>
          <a:p>
            <a:r>
              <a:rPr lang="en-US" dirty="0"/>
              <a:t>👉 So, when verifying whether a product or service meets </a:t>
            </a:r>
            <a:r>
              <a:rPr lang="en-US" b="1" dirty="0"/>
              <a:t>customer requirements</a:t>
            </a:r>
            <a:r>
              <a:rPr lang="en-US" dirty="0"/>
              <a:t>, organizations measure against </a:t>
            </a:r>
            <a:r>
              <a:rPr lang="en-US" b="1" dirty="0"/>
              <a:t>CTQs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9686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pPr marL="228600" indent="-228600">
              <a:buAutoNum type="alphaLcParenR"/>
            </a:pPr>
            <a:r>
              <a:rPr lang="en-US" b="1" dirty="0"/>
              <a:t>5S</a:t>
            </a:r>
            <a:r>
              <a:rPr lang="en-US" dirty="0"/>
              <a:t> ✅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5S (Sort, Set in order, Shine, Standardize, Sustain)</a:t>
            </a:r>
            <a:r>
              <a:rPr lang="en-US" dirty="0"/>
              <a:t> is a Lean workplace organization method.</a:t>
            </a:r>
          </a:p>
          <a:p>
            <a:r>
              <a:rPr lang="en-US" dirty="0"/>
              <a:t>Its main purpose is to </a:t>
            </a:r>
            <a:r>
              <a:rPr lang="en-US" b="1" dirty="0"/>
              <a:t>create a clean, organized, and visual workplace</a:t>
            </a:r>
            <a:r>
              <a:rPr lang="en-US" dirty="0"/>
              <a:t> where problems (like missing tools, leaks, clutter, or abnormalities) become immediately visible.</a:t>
            </a:r>
          </a:p>
          <a:p>
            <a:r>
              <a:rPr lang="en-US" dirty="0"/>
              <a:t>By making the normal condition obvious, any deviation (waste, defect, or inefficiency) stands out right away.</a:t>
            </a:r>
          </a:p>
          <a:p>
            <a:endParaRPr lang="en-US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b) Kanban</a:t>
            </a:r>
            <a:r>
              <a:rPr lang="en-US" dirty="0"/>
              <a:t> → Improves workflow visibility and scheduling, but not necessarily </a:t>
            </a:r>
            <a:r>
              <a:rPr lang="en-US" i="1" dirty="0"/>
              <a:t>problems</a:t>
            </a:r>
            <a:r>
              <a:rPr lang="en-US" dirty="0"/>
              <a:t> in the process.</a:t>
            </a:r>
          </a:p>
          <a:p>
            <a:r>
              <a:rPr lang="en-US" b="1" dirty="0"/>
              <a:t>c) 5-Why</a:t>
            </a:r>
            <a:r>
              <a:rPr lang="en-US" dirty="0"/>
              <a:t> → A root cause analysis tool, useful </a:t>
            </a:r>
            <a:r>
              <a:rPr lang="en-US" i="1" dirty="0"/>
              <a:t>after</a:t>
            </a:r>
            <a:r>
              <a:rPr lang="en-US" dirty="0"/>
              <a:t> a problem is identified, not for making problems visible.</a:t>
            </a:r>
          </a:p>
          <a:p>
            <a:r>
              <a:rPr lang="en-US" b="1" dirty="0"/>
              <a:t>d) ISO 9001 system</a:t>
            </a:r>
            <a:r>
              <a:rPr lang="en-US" dirty="0"/>
              <a:t> → A quality management standard, ensures processes are documented and controlled, but it doesn’t directly improve day-to-day visibility of problems.</a:t>
            </a:r>
          </a:p>
          <a:p>
            <a:endParaRPr lang="en-US" dirty="0"/>
          </a:p>
          <a:p>
            <a:r>
              <a:rPr lang="en-US" dirty="0"/>
              <a:t>👉 So, the technique that </a:t>
            </a:r>
            <a:r>
              <a:rPr lang="en-US" b="1" dirty="0"/>
              <a:t>best improves the visibility of problems in a process</a:t>
            </a:r>
            <a:r>
              <a:rPr lang="en-US" dirty="0"/>
              <a:t> is </a:t>
            </a:r>
            <a:r>
              <a:rPr lang="en-US" b="1" dirty="0"/>
              <a:t>5S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5386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Quantitative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Data collected with instruments like a </a:t>
            </a:r>
            <a:r>
              <a:rPr lang="en-US" b="1" dirty="0"/>
              <a:t>tape measure (length)</a:t>
            </a:r>
            <a:r>
              <a:rPr lang="en-US" dirty="0"/>
              <a:t>, </a:t>
            </a:r>
            <a:r>
              <a:rPr lang="en-US" b="1" dirty="0"/>
              <a:t>voltmeter (voltage)</a:t>
            </a:r>
            <a:r>
              <a:rPr lang="en-US" dirty="0"/>
              <a:t>, or </a:t>
            </a:r>
            <a:r>
              <a:rPr lang="en-US" b="1" dirty="0"/>
              <a:t>balance (mass/weight)</a:t>
            </a:r>
            <a:r>
              <a:rPr lang="en-US" dirty="0"/>
              <a:t> are </a:t>
            </a:r>
            <a:r>
              <a:rPr lang="en-US" b="1" dirty="0"/>
              <a:t>numerical measurements</a:t>
            </a:r>
            <a:r>
              <a:rPr lang="en-US" dirty="0"/>
              <a:t>.</a:t>
            </a:r>
          </a:p>
          <a:p>
            <a:r>
              <a:rPr lang="en-US" dirty="0"/>
              <a:t>Such data can be expressed in numbers and units (e.g., 2.5 m, 220 V, 5.3 kg).</a:t>
            </a:r>
          </a:p>
          <a:p>
            <a:r>
              <a:rPr lang="en-US" dirty="0"/>
              <a:t>This makes them </a:t>
            </a:r>
            <a:r>
              <a:rPr lang="en-US" b="1" dirty="0"/>
              <a:t>quantitative data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Categorical</a:t>
            </a:r>
            <a:r>
              <a:rPr lang="en-US" dirty="0"/>
              <a:t> → describes groups or labels (e.g., colors, types, categories), not measurements.</a:t>
            </a:r>
          </a:p>
          <a:p>
            <a:r>
              <a:rPr lang="en-US" b="1" dirty="0"/>
              <a:t>b) Attribute</a:t>
            </a:r>
            <a:r>
              <a:rPr lang="en-US" dirty="0"/>
              <a:t> → refers to count data (e.g., number of defects, yes/no), not continuous measurements.</a:t>
            </a:r>
          </a:p>
          <a:p>
            <a:r>
              <a:rPr lang="en-US" b="1" dirty="0"/>
              <a:t>d) Qualitative</a:t>
            </a:r>
            <a:r>
              <a:rPr lang="en-US" dirty="0"/>
              <a:t> → describes qualities or characteristics (e.g., texture, opinion), not numerical values.</a:t>
            </a:r>
          </a:p>
          <a:p>
            <a:endParaRPr lang="en-US" dirty="0"/>
          </a:p>
          <a:p>
            <a:r>
              <a:rPr lang="en-US" dirty="0"/>
              <a:t>👉 So, when you use a </a:t>
            </a:r>
            <a:r>
              <a:rPr lang="en-US" b="1" dirty="0"/>
              <a:t>tape measure, voltmeter, or balance</a:t>
            </a:r>
            <a:r>
              <a:rPr lang="en-US" dirty="0"/>
              <a:t>, you’re collecting </a:t>
            </a:r>
            <a:r>
              <a:rPr lang="en-US" b="1" dirty="0"/>
              <a:t>quantitative data</a:t>
            </a:r>
            <a:r>
              <a:rPr lang="en-US" dirty="0"/>
              <a:t> — measurable, numerical, and suitable for statistical analysis.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6562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Stable and predictable performance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Common cause variation</a:t>
            </a:r>
            <a:r>
              <a:rPr lang="en-US" dirty="0"/>
              <a:t> = the natural, inherent variation built into a process.</a:t>
            </a:r>
          </a:p>
          <a:p>
            <a:r>
              <a:rPr lang="en-US" dirty="0"/>
              <a:t>When a process shows </a:t>
            </a:r>
            <a:r>
              <a:rPr lang="en-US" b="1" dirty="0"/>
              <a:t>only common cause variation</a:t>
            </a:r>
            <a:r>
              <a:rPr lang="en-US" dirty="0"/>
              <a:t>, it means there are no unusual disturbances (no special causes).</a:t>
            </a:r>
          </a:p>
          <a:p>
            <a:r>
              <a:rPr lang="en-US" dirty="0"/>
              <a:t>On a control chart, this appears as a </a:t>
            </a:r>
            <a:r>
              <a:rPr lang="en-US" b="1" dirty="0"/>
              <a:t>random pattern of data points within control limits</a:t>
            </a:r>
            <a:r>
              <a:rPr lang="en-US" dirty="0"/>
              <a:t>.</a:t>
            </a:r>
          </a:p>
          <a:p>
            <a:r>
              <a:rPr lang="en-US" dirty="0"/>
              <a:t>Such a process is said to be </a:t>
            </a:r>
            <a:r>
              <a:rPr lang="en-US" b="1" dirty="0"/>
              <a:t>“in statistical control”</a:t>
            </a:r>
            <a:r>
              <a:rPr lang="en-US" dirty="0"/>
              <a:t> → it is </a:t>
            </a:r>
            <a:r>
              <a:rPr lang="en-US" b="1" dirty="0"/>
              <a:t>stable and predictable</a:t>
            </a:r>
            <a:r>
              <a:rPr lang="en-US" dirty="0"/>
              <a:t> in the short term.</a:t>
            </a:r>
          </a:p>
          <a:p>
            <a:endParaRPr lang="en-US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Outliers from the natural pattern</a:t>
            </a:r>
            <a:r>
              <a:rPr lang="en-US" dirty="0"/>
              <a:t> → That indicates </a:t>
            </a:r>
            <a:r>
              <a:rPr lang="en-US" b="1" dirty="0"/>
              <a:t>special cause variation</a:t>
            </a:r>
            <a:r>
              <a:rPr lang="en-US" dirty="0"/>
              <a:t>, not common cause.</a:t>
            </a:r>
          </a:p>
          <a:p>
            <a:r>
              <a:rPr lang="en-US" b="1" dirty="0"/>
              <a:t>b) A shift or sudden change in output</a:t>
            </a:r>
            <a:r>
              <a:rPr lang="en-US" dirty="0"/>
              <a:t> → Also a sign of </a:t>
            </a:r>
            <a:r>
              <a:rPr lang="en-US" b="1" dirty="0"/>
              <a:t>special cause variation</a:t>
            </a:r>
            <a:r>
              <a:rPr lang="en-US" dirty="0"/>
              <a:t>.</a:t>
            </a:r>
          </a:p>
          <a:p>
            <a:r>
              <a:rPr lang="en-US" b="1" dirty="0"/>
              <a:t>c) Adherence to the quality standards</a:t>
            </a:r>
            <a:r>
              <a:rPr lang="en-US" dirty="0"/>
              <a:t> → Not guaranteed; a process can be stable but still consistently off-target.</a:t>
            </a:r>
          </a:p>
          <a:p>
            <a:r>
              <a:rPr lang="en-US" b="1" dirty="0"/>
              <a:t>d) Stable and predictable performance</a:t>
            </a:r>
            <a:r>
              <a:rPr lang="en-US" dirty="0"/>
              <a:t> → Correct, this is the hallmark of common cause variation.</a:t>
            </a:r>
          </a:p>
          <a:p>
            <a:endParaRPr lang="en-US" dirty="0"/>
          </a:p>
          <a:p>
            <a:r>
              <a:rPr lang="en-US" dirty="0"/>
              <a:t>👉 In short: A process with only </a:t>
            </a:r>
            <a:r>
              <a:rPr lang="en-US" b="1" dirty="0"/>
              <a:t>common cause variation</a:t>
            </a:r>
            <a:r>
              <a:rPr lang="en-US" dirty="0"/>
              <a:t> is </a:t>
            </a:r>
            <a:r>
              <a:rPr lang="en-US" b="1" dirty="0"/>
              <a:t>predictable and stable</a:t>
            </a:r>
            <a:r>
              <a:rPr lang="en-US" dirty="0"/>
              <a:t>, but may still need improvement if its natural variation doesn’t meet customer requirements.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6888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pPr marL="228600" indent="-228600">
              <a:buAutoNum type="alphaLcParenR"/>
            </a:pPr>
            <a:r>
              <a:rPr lang="en-US" b="1" dirty="0"/>
              <a:t>Using Kanban cards</a:t>
            </a:r>
            <a:r>
              <a:rPr lang="en-US" dirty="0"/>
              <a:t> ✅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Kanban</a:t>
            </a:r>
            <a:r>
              <a:rPr lang="en-US" dirty="0"/>
              <a:t> → A scheduling and workflow management tool. Its purpose is to </a:t>
            </a:r>
            <a:r>
              <a:rPr lang="en-US" b="1" dirty="0"/>
              <a:t>control production flow and inventory</a:t>
            </a:r>
            <a:r>
              <a:rPr lang="en-US" dirty="0"/>
              <a:t>, ensuring work is pulled according to demand. It’s about efficiency and flow, not directly about product quality.</a:t>
            </a:r>
          </a:p>
          <a:p>
            <a:r>
              <a:rPr lang="en-US" b="1" dirty="0"/>
              <a:t>Poka Yoke</a:t>
            </a:r>
            <a:r>
              <a:rPr lang="en-US" dirty="0"/>
              <a:t> → Mistake-proofing techniques designed to </a:t>
            </a:r>
            <a:r>
              <a:rPr lang="en-US" b="1" dirty="0"/>
              <a:t>prevent defects</a:t>
            </a:r>
            <a:r>
              <a:rPr lang="en-US" dirty="0"/>
              <a:t> and directly improve product quality.</a:t>
            </a:r>
          </a:p>
          <a:p>
            <a:r>
              <a:rPr lang="en-US" b="1" dirty="0"/>
              <a:t>5S</a:t>
            </a:r>
            <a:r>
              <a:rPr lang="en-US" dirty="0"/>
              <a:t> → Workplace organization method that makes problems visible and supports </a:t>
            </a:r>
            <a:r>
              <a:rPr lang="en-US" b="1" dirty="0"/>
              <a:t>quality consistency</a:t>
            </a:r>
            <a:r>
              <a:rPr lang="en-US" dirty="0"/>
              <a:t>.</a:t>
            </a:r>
          </a:p>
          <a:p>
            <a:r>
              <a:rPr lang="en-US" b="1" dirty="0"/>
              <a:t>Machine maintenance</a:t>
            </a:r>
            <a:r>
              <a:rPr lang="en-US" dirty="0"/>
              <a:t> → Prevents breakdowns and ensures equipment produces items within quality standards.</a:t>
            </a:r>
          </a:p>
          <a:p>
            <a:endParaRPr lang="en-US" dirty="0"/>
          </a:p>
          <a:p>
            <a:r>
              <a:rPr lang="en-US" dirty="0"/>
              <a:t>👉 So, while </a:t>
            </a:r>
            <a:r>
              <a:rPr lang="en-US" b="1" dirty="0"/>
              <a:t>Kanban improves flow and reduces waste</a:t>
            </a:r>
            <a:r>
              <a:rPr lang="en-US" dirty="0"/>
              <a:t>, it is </a:t>
            </a:r>
            <a:r>
              <a:rPr lang="en-US" b="1" dirty="0"/>
              <a:t>not primarily intended to affect product quality</a:t>
            </a:r>
            <a:r>
              <a:rPr lang="en-US" dirty="0"/>
              <a:t> — unlike the other three techniques, which directly target quality outcomes.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0212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Work that needs to be repeated in order to fix errors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Lean and Six Sigma, activities are classified into three categories:</a:t>
            </a:r>
          </a:p>
          <a:p>
            <a:r>
              <a:rPr lang="en-US" b="1" dirty="0"/>
              <a:t>Value-Adding (VA):</a:t>
            </a:r>
            <a:endParaRPr lang="en-US" dirty="0"/>
          </a:p>
          <a:p>
            <a:pPr lvl="1"/>
            <a:r>
              <a:rPr lang="en-US" dirty="0"/>
              <a:t>Directly transforms the product or service in a way the customer is willing to pay for.</a:t>
            </a:r>
          </a:p>
          <a:p>
            <a:pPr lvl="1"/>
            <a:r>
              <a:rPr lang="en-US" dirty="0"/>
              <a:t>Example: assembling parts, coding features, delivering the service.</a:t>
            </a:r>
          </a:p>
          <a:p>
            <a:r>
              <a:rPr lang="en-US" b="1" dirty="0"/>
              <a:t>Non-Value-Adding but Necessary (Business Value-Add, BVA):</a:t>
            </a:r>
            <a:endParaRPr lang="en-US" dirty="0"/>
          </a:p>
          <a:p>
            <a:pPr lvl="1"/>
            <a:r>
              <a:rPr lang="en-US" dirty="0"/>
              <a:t>Required by law, regulation, or business needs, but not something the customer would pay for directly.</a:t>
            </a:r>
          </a:p>
          <a:p>
            <a:pPr lvl="1"/>
            <a:r>
              <a:rPr lang="en-US" dirty="0"/>
              <a:t>Example: compliance checks, tax reporting.</a:t>
            </a:r>
          </a:p>
          <a:p>
            <a:r>
              <a:rPr lang="en-US" b="1" dirty="0"/>
              <a:t>Non-Value-Adding (NVA):</a:t>
            </a:r>
            <a:endParaRPr lang="en-US" dirty="0"/>
          </a:p>
          <a:p>
            <a:pPr lvl="1"/>
            <a:r>
              <a:rPr lang="en-US" dirty="0"/>
              <a:t>Pure waste — consumes resources but adds no value.</a:t>
            </a:r>
          </a:p>
          <a:p>
            <a:pPr lvl="1"/>
            <a:r>
              <a:rPr lang="en-US" dirty="0"/>
              <a:t>Example: rework, waiting, unnecessary motion, excess inventory.</a:t>
            </a:r>
          </a:p>
          <a:p>
            <a:pPr lvl="1"/>
            <a:endParaRPr lang="en-US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Work required by law or regulation</a:t>
            </a:r>
            <a:r>
              <a:rPr lang="en-US" dirty="0"/>
              <a:t> → Necessary (BVA), not NVA.</a:t>
            </a:r>
          </a:p>
          <a:p>
            <a:r>
              <a:rPr lang="en-US" b="1" dirty="0"/>
              <a:t>b) Work that adds form or feature to the service</a:t>
            </a:r>
            <a:r>
              <a:rPr lang="en-US" dirty="0"/>
              <a:t> → Value-Adding.</a:t>
            </a:r>
          </a:p>
          <a:p>
            <a:r>
              <a:rPr lang="en-US" b="1" dirty="0"/>
              <a:t>d) Work that must be performed to meet customer needs</a:t>
            </a:r>
            <a:r>
              <a:rPr lang="en-US" dirty="0"/>
              <a:t> → Value-Adding.</a:t>
            </a:r>
          </a:p>
          <a:p>
            <a:r>
              <a:rPr lang="en-US" b="1" dirty="0"/>
              <a:t>c) Work that needs to be repeated to fix errors</a:t>
            </a:r>
            <a:r>
              <a:rPr lang="en-US" dirty="0"/>
              <a:t> → Pure waste (NVA).</a:t>
            </a:r>
          </a:p>
          <a:p>
            <a:endParaRPr lang="en-US" dirty="0"/>
          </a:p>
          <a:p>
            <a:r>
              <a:rPr lang="en-US" dirty="0"/>
              <a:t>👉 So, the activity that is clearly </a:t>
            </a:r>
            <a:r>
              <a:rPr lang="en-US" b="1" dirty="0"/>
              <a:t>Non-Value-Adding</a:t>
            </a:r>
            <a:r>
              <a:rPr lang="en-US" dirty="0"/>
              <a:t> is </a:t>
            </a:r>
            <a:r>
              <a:rPr lang="en-US" b="1" dirty="0"/>
              <a:t>rework to fix errors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9332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Hypothesis test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To </a:t>
            </a:r>
            <a:r>
              <a:rPr lang="en-US" b="1" dirty="0"/>
              <a:t>prove that a 'before and after' difference is real (statistically significant)</a:t>
            </a:r>
            <a:r>
              <a:rPr lang="en-US" dirty="0"/>
              <a:t>, you need to use a </a:t>
            </a:r>
            <a:r>
              <a:rPr lang="en-US" b="1" dirty="0"/>
              <a:t>hypothesis test</a:t>
            </a:r>
            <a:r>
              <a:rPr lang="en-US" dirty="0"/>
              <a:t>.</a:t>
            </a:r>
          </a:p>
          <a:p>
            <a:r>
              <a:rPr lang="en-US" dirty="0"/>
              <a:t>A </a:t>
            </a:r>
            <a:r>
              <a:rPr lang="en-US" b="1" dirty="0"/>
              <a:t>paired t-test</a:t>
            </a:r>
            <a:r>
              <a:rPr lang="en-US" dirty="0"/>
              <a:t> (or other appropriate hypothesis test) is commonly used when comparing measurements taken </a:t>
            </a:r>
            <a:r>
              <a:rPr lang="en-US" b="1" dirty="0"/>
              <a:t>before and after</a:t>
            </a:r>
            <a:r>
              <a:rPr lang="en-US" dirty="0"/>
              <a:t> an intervention on the same group.</a:t>
            </a:r>
          </a:p>
          <a:p>
            <a:r>
              <a:rPr lang="en-US" dirty="0"/>
              <a:t>The test checks whether the observed difference is due to </a:t>
            </a:r>
            <a:r>
              <a:rPr lang="en-US" b="1" dirty="0"/>
              <a:t>random variation</a:t>
            </a:r>
            <a:r>
              <a:rPr lang="en-US" dirty="0"/>
              <a:t> or represents a </a:t>
            </a:r>
            <a:r>
              <a:rPr lang="en-US" b="1" dirty="0"/>
              <a:t>true change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Frequency plot</a:t>
            </a:r>
            <a:r>
              <a:rPr lang="en-US" dirty="0"/>
              <a:t> → Shows distribution of data, but does not prove significance.</a:t>
            </a:r>
          </a:p>
          <a:p>
            <a:r>
              <a:rPr lang="en-US" b="1" dirty="0"/>
              <a:t>c) Scatter Plot</a:t>
            </a:r>
            <a:r>
              <a:rPr lang="en-US" dirty="0"/>
              <a:t> → Shows relationships between two variables, not before/after differences.</a:t>
            </a:r>
          </a:p>
          <a:p>
            <a:r>
              <a:rPr lang="en-US" b="1" dirty="0"/>
              <a:t>d) Control chart</a:t>
            </a:r>
            <a:r>
              <a:rPr lang="en-US" dirty="0"/>
              <a:t> → Monitors process stability over time, but not designed to statistically prove a before/after difference.</a:t>
            </a:r>
          </a:p>
          <a:p>
            <a:endParaRPr lang="en-US" dirty="0"/>
          </a:p>
          <a:p>
            <a:r>
              <a:rPr lang="en-US" dirty="0"/>
              <a:t>👉 So, the method that best proves a </a:t>
            </a:r>
            <a:r>
              <a:rPr lang="en-US" b="1" dirty="0"/>
              <a:t>real before-and-after difference</a:t>
            </a:r>
            <a:r>
              <a:rPr lang="en-US" dirty="0"/>
              <a:t> is a </a:t>
            </a:r>
            <a:r>
              <a:rPr lang="en-US" b="1" dirty="0"/>
              <a:t>Hypothesis Test</a:t>
            </a:r>
            <a:r>
              <a:rPr lang="en-US" dirty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4902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Seeking final sign‑off and approval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Quality Control (QC)</a:t>
            </a:r>
            <a:r>
              <a:rPr lang="en-US" dirty="0"/>
              <a:t> focuses on </a:t>
            </a:r>
            <a:r>
              <a:rPr lang="en-US" b="1" dirty="0"/>
              <a:t>checking and verifying the product itself</a:t>
            </a:r>
            <a:r>
              <a:rPr lang="en-US" dirty="0"/>
              <a:t> before it reaches the customer.</a:t>
            </a:r>
          </a:p>
          <a:p>
            <a:r>
              <a:rPr lang="en-US" dirty="0"/>
              <a:t>A </a:t>
            </a:r>
            <a:r>
              <a:rPr lang="en-US" b="1" dirty="0"/>
              <a:t>final sign‑off and approval</a:t>
            </a:r>
            <a:r>
              <a:rPr lang="en-US" dirty="0"/>
              <a:t> step is a QC activity because it confirms that the finished product meets specifications and quality standards before delivery. This is often done through </a:t>
            </a:r>
            <a:r>
              <a:rPr lang="en-US" b="1" dirty="0"/>
              <a:t>pre‑shipment inspection</a:t>
            </a:r>
            <a:r>
              <a:rPr lang="en-US" dirty="0"/>
              <a:t> or final product testing.</a:t>
            </a:r>
          </a:p>
          <a:p>
            <a:endParaRPr lang="en-US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Performing a defect risk assessment</a:t>
            </a:r>
            <a:r>
              <a:rPr lang="en-US" dirty="0"/>
              <a:t> → This is a </a:t>
            </a:r>
            <a:r>
              <a:rPr lang="en-US" b="1" dirty="0"/>
              <a:t>Quality Assurance (QA)</a:t>
            </a:r>
            <a:r>
              <a:rPr lang="en-US" dirty="0"/>
              <a:t> activity, done earlier to prevent defects, not QC.</a:t>
            </a:r>
          </a:p>
          <a:p>
            <a:r>
              <a:rPr lang="en-US" b="1" dirty="0"/>
              <a:t>b) Carrying out customer surveys</a:t>
            </a:r>
            <a:r>
              <a:rPr lang="en-US" dirty="0"/>
              <a:t> → This is </a:t>
            </a:r>
            <a:r>
              <a:rPr lang="en-US" b="1" dirty="0"/>
              <a:t>Voice of the Customer (</a:t>
            </a:r>
            <a:r>
              <a:rPr lang="en-US" b="1" dirty="0" err="1"/>
              <a:t>VoC</a:t>
            </a:r>
            <a:r>
              <a:rPr lang="en-US" b="1" dirty="0"/>
              <a:t>)</a:t>
            </a:r>
            <a:r>
              <a:rPr lang="en-US" dirty="0"/>
              <a:t> or feedback collection, not QC.</a:t>
            </a:r>
          </a:p>
          <a:p>
            <a:r>
              <a:rPr lang="en-US" b="1" dirty="0"/>
              <a:t>d) Auditing the standard procedure</a:t>
            </a:r>
            <a:r>
              <a:rPr lang="en-US" dirty="0"/>
              <a:t> → This is also </a:t>
            </a:r>
            <a:r>
              <a:rPr lang="en-US" b="1" dirty="0"/>
              <a:t>QA</a:t>
            </a:r>
            <a:r>
              <a:rPr lang="en-US" dirty="0"/>
              <a:t>, ensuring processes are followed, not checking the product itself.</a:t>
            </a:r>
          </a:p>
          <a:p>
            <a:endParaRPr lang="en-US" dirty="0"/>
          </a:p>
          <a:p>
            <a:r>
              <a:rPr lang="en-US" dirty="0"/>
              <a:t>👉 So, the activity that directly relates to </a:t>
            </a:r>
            <a:r>
              <a:rPr lang="en-US" b="1" dirty="0"/>
              <a:t>Quality Control before delivery</a:t>
            </a:r>
            <a:r>
              <a:rPr lang="en-US" dirty="0"/>
              <a:t> is </a:t>
            </a:r>
            <a:r>
              <a:rPr lang="en-US" b="1" dirty="0"/>
              <a:t>seeking final sign‑off and approval</a:t>
            </a:r>
            <a:r>
              <a:rPr lang="en-US" dirty="0"/>
              <a:t> of the product.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0669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a) Takt Time and Cycle Time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Takt Time</a:t>
            </a:r>
            <a:r>
              <a:rPr lang="en-US" dirty="0"/>
              <a:t> = the pace of customer demand (how often a product/service must be completed to meet demand).</a:t>
            </a:r>
          </a:p>
          <a:p>
            <a:r>
              <a:rPr lang="en-US" b="1" dirty="0"/>
              <a:t>Cycle Time</a:t>
            </a:r>
            <a:r>
              <a:rPr lang="en-US" dirty="0"/>
              <a:t> = the actual time it takes to complete one unit of work in the process.</a:t>
            </a:r>
          </a:p>
          <a:p>
            <a:r>
              <a:rPr lang="en-US" dirty="0"/>
              <a:t>For </a:t>
            </a:r>
            <a:r>
              <a:rPr lang="en-US" b="1" dirty="0"/>
              <a:t>Flow</a:t>
            </a:r>
            <a:r>
              <a:rPr lang="en-US" dirty="0"/>
              <a:t> to exist:</a:t>
            </a:r>
          </a:p>
          <a:p>
            <a:r>
              <a:rPr lang="en-US" dirty="0"/>
              <a:t>The </a:t>
            </a:r>
            <a:r>
              <a:rPr lang="en-US" b="1" dirty="0"/>
              <a:t>Cycle Time</a:t>
            </a:r>
            <a:r>
              <a:rPr lang="en-US" dirty="0"/>
              <a:t> of the process should be </a:t>
            </a:r>
            <a:r>
              <a:rPr lang="en-US" b="1" dirty="0"/>
              <a:t>equal to or less than Takt Time</a:t>
            </a:r>
            <a:r>
              <a:rPr lang="en-US" dirty="0"/>
              <a:t>.</a:t>
            </a:r>
          </a:p>
          <a:p>
            <a:r>
              <a:rPr lang="en-US" dirty="0"/>
              <a:t>This ensures that the process is producing at the same rate as customer demand, without overproduction or delays.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b) Lead Time and Cycle Time</a:t>
            </a:r>
            <a:r>
              <a:rPr lang="en-US" dirty="0"/>
              <a:t> → Lead Time includes waiting + processing; matching it with Cycle Time doesn’t guarantee flow.</a:t>
            </a:r>
          </a:p>
          <a:p>
            <a:r>
              <a:rPr lang="en-US" b="1" dirty="0"/>
              <a:t>c) Processing Time and Work In Progress</a:t>
            </a:r>
            <a:r>
              <a:rPr lang="en-US" dirty="0"/>
              <a:t> → These are related to efficiency, but not the key drivers of flow.</a:t>
            </a:r>
          </a:p>
          <a:p>
            <a:r>
              <a:rPr lang="en-US" b="1" dirty="0"/>
              <a:t>d) Work In Progress and Completion Rate</a:t>
            </a:r>
            <a:r>
              <a:rPr lang="en-US" dirty="0"/>
              <a:t> → This is more about throughput and Little’s Law, not directly about creating flow.</a:t>
            </a:r>
          </a:p>
          <a:p>
            <a:endParaRPr lang="en-US" dirty="0"/>
          </a:p>
          <a:p>
            <a:r>
              <a:rPr lang="en-US" dirty="0"/>
              <a:t>👉 So, to create </a:t>
            </a:r>
            <a:r>
              <a:rPr lang="en-US" b="1" dirty="0"/>
              <a:t>smooth flow in Lean systems</a:t>
            </a:r>
            <a:r>
              <a:rPr lang="en-US" dirty="0"/>
              <a:t>, the process must align </a:t>
            </a:r>
            <a:r>
              <a:rPr lang="en-US" b="1" dirty="0"/>
              <a:t>Takt Time with Cycle Time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8173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Customer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improvement projects, the </a:t>
            </a:r>
            <a:r>
              <a:rPr lang="en-US" b="1" dirty="0"/>
              <a:t>Voice of the Customer (</a:t>
            </a:r>
            <a:r>
              <a:rPr lang="en-US" b="1" dirty="0" err="1"/>
              <a:t>VoC</a:t>
            </a:r>
            <a:r>
              <a:rPr lang="en-US" b="1" dirty="0"/>
              <a:t>)</a:t>
            </a:r>
            <a:r>
              <a:rPr lang="en-US" dirty="0"/>
              <a:t> is the ultimate driver of priorities. The goal of Lean, Six Sigma, and continuous improvement is to deliver </a:t>
            </a:r>
            <a:r>
              <a:rPr lang="en-US" b="1" dirty="0"/>
              <a:t>value as defined by the customer</a:t>
            </a:r>
            <a:r>
              <a:rPr lang="en-US" dirty="0"/>
              <a:t>.</a:t>
            </a:r>
          </a:p>
          <a:p>
            <a:r>
              <a:rPr lang="en-US" b="1" dirty="0"/>
              <a:t>Customer requirements</a:t>
            </a:r>
            <a:r>
              <a:rPr lang="en-US" dirty="0"/>
              <a:t> → Highest priority, because they determine what is truly valuable.</a:t>
            </a:r>
          </a:p>
          <a:p>
            <a:r>
              <a:rPr lang="en-US" b="1" dirty="0"/>
              <a:t>Supplier requirements</a:t>
            </a:r>
            <a:r>
              <a:rPr lang="en-US" dirty="0"/>
              <a:t> → Important, but secondary; they support the process, not the end value.</a:t>
            </a:r>
          </a:p>
          <a:p>
            <a:r>
              <a:rPr lang="en-US" b="1" dirty="0"/>
              <a:t>Business requirements</a:t>
            </a:r>
            <a:r>
              <a:rPr lang="en-US" dirty="0"/>
              <a:t> → Must align with customer needs, but if they conflict, customer satisfaction comes first.</a:t>
            </a:r>
          </a:p>
          <a:p>
            <a:r>
              <a:rPr lang="en-US" b="1" dirty="0"/>
              <a:t>Management requirements</a:t>
            </a:r>
            <a:r>
              <a:rPr lang="en-US" dirty="0"/>
              <a:t> → Provide direction and resources, but should also be aligned to customer priorities.</a:t>
            </a:r>
          </a:p>
          <a:p>
            <a:endParaRPr lang="en-US" b="1" dirty="0"/>
          </a:p>
          <a:p>
            <a:r>
              <a:rPr lang="en-US" b="1" dirty="0"/>
              <a:t>✅ Key Principle</a:t>
            </a:r>
          </a:p>
          <a:p>
            <a:r>
              <a:rPr lang="en-US" b="1" dirty="0"/>
              <a:t>Improvement projects succeed when they focus on meeting or exceeding customer requirements, since customers ultimately define quality.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2284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pPr marL="228600" indent="-228600">
              <a:buAutoNum type="alphaLcParenR"/>
            </a:pPr>
            <a:r>
              <a:rPr lang="en-US" b="1" dirty="0" err="1"/>
              <a:t>Standardise</a:t>
            </a:r>
            <a:r>
              <a:rPr lang="en-US" dirty="0"/>
              <a:t> ✅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the </a:t>
            </a:r>
            <a:r>
              <a:rPr lang="en-US" b="1" dirty="0"/>
              <a:t>5S methodology</a:t>
            </a:r>
            <a:r>
              <a:rPr lang="en-US" dirty="0"/>
              <a:t> (Sort, Set in order, Shine, </a:t>
            </a:r>
            <a:r>
              <a:rPr lang="en-US" dirty="0" err="1"/>
              <a:t>Standardise</a:t>
            </a:r>
            <a:r>
              <a:rPr lang="en-US" dirty="0"/>
              <a:t>, Sustain): </a:t>
            </a:r>
          </a:p>
          <a:p>
            <a:pPr lvl="1"/>
            <a:r>
              <a:rPr lang="en-US" b="1" dirty="0" err="1"/>
              <a:t>Standardise</a:t>
            </a:r>
            <a:r>
              <a:rPr lang="en-US" dirty="0"/>
              <a:t> is about creating </a:t>
            </a:r>
            <a:r>
              <a:rPr lang="en-US" b="1" dirty="0"/>
              <a:t>consistent methods, checklists, and routines</a:t>
            </a:r>
            <a:r>
              <a:rPr lang="en-US" dirty="0"/>
              <a:t> so that the first three S’s (Sort, Straighten, Shine) are maintained every day.</a:t>
            </a:r>
          </a:p>
          <a:p>
            <a:pPr lvl="1"/>
            <a:r>
              <a:rPr lang="en-US" dirty="0"/>
              <a:t>A </a:t>
            </a:r>
            <a:r>
              <a:rPr lang="en-US" b="1" dirty="0"/>
              <a:t>daily 5S checklist</a:t>
            </a:r>
            <a:r>
              <a:rPr lang="en-US" dirty="0"/>
              <a:t> is a classic example of </a:t>
            </a:r>
            <a:r>
              <a:rPr lang="en-US" i="1" dirty="0" err="1"/>
              <a:t>Standardisation</a:t>
            </a:r>
            <a:r>
              <a:rPr lang="en-US" dirty="0"/>
              <a:t> — it ensures that everyone follows the same routine and the workplace stays organized and clean.</a:t>
            </a:r>
          </a:p>
          <a:p>
            <a:pPr lvl="1"/>
            <a:endParaRPr lang="en-US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b) Sustain</a:t>
            </a:r>
            <a:r>
              <a:rPr lang="en-US" dirty="0"/>
              <a:t> → This is about building discipline and culture so that 5S becomes a habit, but the checklist itself belongs to </a:t>
            </a:r>
            <a:r>
              <a:rPr lang="en-US" i="1" dirty="0" err="1"/>
              <a:t>Standardise</a:t>
            </a:r>
            <a:r>
              <a:rPr lang="en-US" dirty="0"/>
              <a:t>.</a:t>
            </a:r>
          </a:p>
          <a:p>
            <a:r>
              <a:rPr lang="en-US" b="1" dirty="0"/>
              <a:t>c) Shine</a:t>
            </a:r>
            <a:r>
              <a:rPr lang="en-US" dirty="0"/>
              <a:t> → Refers to cleaning and inspection, not the creation of a checklist.</a:t>
            </a:r>
          </a:p>
          <a:p>
            <a:r>
              <a:rPr lang="en-US" b="1" dirty="0"/>
              <a:t>d) Straighten (Set in order)</a:t>
            </a:r>
            <a:r>
              <a:rPr lang="en-US" dirty="0"/>
              <a:t> → Refers to arranging items logically, not documenting daily routines.</a:t>
            </a:r>
          </a:p>
          <a:p>
            <a:endParaRPr lang="en-US" dirty="0"/>
          </a:p>
          <a:p>
            <a:r>
              <a:rPr lang="en-US" dirty="0"/>
              <a:t>👉 So, drafting and applying a </a:t>
            </a:r>
            <a:r>
              <a:rPr lang="en-US" b="1" dirty="0"/>
              <a:t>5S checklist at the end of each day</a:t>
            </a:r>
            <a:r>
              <a:rPr lang="en-US" dirty="0"/>
              <a:t> is part of </a:t>
            </a:r>
            <a:r>
              <a:rPr lang="en-US" b="1" dirty="0" err="1"/>
              <a:t>Standardise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258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All measurements are close to the real value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Accuracy</a:t>
            </a:r>
            <a:r>
              <a:rPr lang="en-US" dirty="0"/>
              <a:t> in measurement means the results are </a:t>
            </a:r>
            <a:r>
              <a:rPr lang="en-US" b="1" dirty="0"/>
              <a:t>close to the true or accepted value</a:t>
            </a:r>
            <a:r>
              <a:rPr lang="en-US" dirty="0"/>
              <a:t> of what is being measured.</a:t>
            </a:r>
          </a:p>
          <a:p>
            <a:r>
              <a:rPr lang="en-US" b="1" dirty="0"/>
              <a:t>Precision</a:t>
            </a:r>
            <a:r>
              <a:rPr lang="en-US" dirty="0"/>
              <a:t>, on the other hand, means the results are </a:t>
            </a:r>
            <a:r>
              <a:rPr lang="en-US" b="1" dirty="0"/>
              <a:t>close to each other</a:t>
            </a:r>
            <a:r>
              <a:rPr lang="en-US" dirty="0"/>
              <a:t>, even if they’re not on target.</a:t>
            </a:r>
          </a:p>
          <a:p>
            <a:r>
              <a:rPr lang="en-US" dirty="0"/>
              <a:t>So:</a:t>
            </a:r>
          </a:p>
          <a:p>
            <a:r>
              <a:rPr lang="en-US" dirty="0"/>
              <a:t>(a) describes </a:t>
            </a:r>
            <a:r>
              <a:rPr lang="en-US" b="1" dirty="0"/>
              <a:t>precision</a:t>
            </a:r>
            <a:r>
              <a:rPr lang="en-US" dirty="0"/>
              <a:t>, not accuracy.</a:t>
            </a:r>
          </a:p>
          <a:p>
            <a:r>
              <a:rPr lang="en-US" dirty="0"/>
              <a:t>(b) describes </a:t>
            </a:r>
            <a:r>
              <a:rPr lang="en-US" b="1" dirty="0"/>
              <a:t>inaccuracy</a:t>
            </a:r>
            <a:r>
              <a:rPr lang="en-US" dirty="0"/>
              <a:t>.</a:t>
            </a:r>
          </a:p>
          <a:p>
            <a:r>
              <a:rPr lang="en-US" dirty="0"/>
              <a:t>(c) correctly describes </a:t>
            </a:r>
            <a:r>
              <a:rPr lang="en-US" b="1" dirty="0"/>
              <a:t>accuracy</a:t>
            </a:r>
            <a:r>
              <a:rPr lang="en-US" dirty="0"/>
              <a:t>.</a:t>
            </a:r>
          </a:p>
          <a:p>
            <a:r>
              <a:rPr lang="en-US" dirty="0"/>
              <a:t>(d) is incorrect because (c) is valid.</a:t>
            </a:r>
          </a:p>
          <a:p>
            <a:endParaRPr lang="en-US" dirty="0"/>
          </a:p>
          <a:p>
            <a:r>
              <a:rPr lang="en-US" dirty="0"/>
              <a:t>👉 In short: </a:t>
            </a:r>
            <a:r>
              <a:rPr lang="en-US" b="1" dirty="0"/>
              <a:t>An accurate measurement process produces results that are close to the real/true value.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7826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Get shorter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This comes directly from </a:t>
            </a:r>
            <a:r>
              <a:rPr lang="en-US" b="1" dirty="0"/>
              <a:t>Little’s Law</a:t>
            </a:r>
            <a:r>
              <a:rPr lang="en-US" dirty="0"/>
              <a:t> in queueing theory:</a:t>
            </a:r>
          </a:p>
          <a:p>
            <a:r>
              <a:rPr lang="en-US" dirty="0"/>
              <a:t>Lead Time = Work in Process (WIP / Throughput</a:t>
            </a:r>
          </a:p>
          <a:p>
            <a:r>
              <a:rPr lang="en-US" dirty="0"/>
              <a:t>If </a:t>
            </a:r>
            <a:r>
              <a:rPr lang="en-US" b="1" dirty="0"/>
              <a:t>WIP decreases</a:t>
            </a:r>
            <a:r>
              <a:rPr lang="en-US" dirty="0"/>
              <a:t> while throughput stays the same, the </a:t>
            </a:r>
            <a:r>
              <a:rPr lang="en-US" b="1" dirty="0"/>
              <a:t>average Lead Time gets shorter</a:t>
            </a:r>
            <a:r>
              <a:rPr lang="en-US" dirty="0"/>
              <a:t>.</a:t>
            </a:r>
          </a:p>
          <a:p>
            <a:r>
              <a:rPr lang="en-US" dirty="0"/>
              <a:t>Too much WIP clogs the system, creating delays and longer queues.</a:t>
            </a:r>
          </a:p>
          <a:p>
            <a:r>
              <a:rPr lang="en-US" dirty="0"/>
              <a:t>Reducing WIP improves </a:t>
            </a:r>
            <a:r>
              <a:rPr lang="en-US" b="1" dirty="0"/>
              <a:t>flow, predictability, and responsiveness</a:t>
            </a:r>
            <a:r>
              <a:rPr lang="en-US" dirty="0"/>
              <a:t>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Increase exponentially</a:t>
            </a:r>
            <a:r>
              <a:rPr lang="en-US" dirty="0"/>
              <a:t> → No, lead time decreases, not increases.</a:t>
            </a:r>
          </a:p>
          <a:p>
            <a:r>
              <a:rPr lang="en-US" b="1" dirty="0"/>
              <a:t>b) Remain constant</a:t>
            </a:r>
            <a:r>
              <a:rPr lang="en-US" dirty="0"/>
              <a:t> → Lead time is directly proportional to WIP, so it changes.</a:t>
            </a:r>
          </a:p>
          <a:p>
            <a:r>
              <a:rPr lang="en-US" b="1" dirty="0"/>
              <a:t>d) Take longer</a:t>
            </a:r>
            <a:r>
              <a:rPr lang="en-US" dirty="0"/>
              <a:t> → The opposite is true; less WIP means faster completion.</a:t>
            </a:r>
          </a:p>
          <a:p>
            <a:endParaRPr lang="en-US" dirty="0"/>
          </a:p>
          <a:p>
            <a:r>
              <a:rPr lang="en-US" dirty="0"/>
              <a:t>👉 So, reducing </a:t>
            </a:r>
            <a:r>
              <a:rPr lang="en-US" b="1" dirty="0"/>
              <a:t>Work in Process (WIP)</a:t>
            </a:r>
            <a:r>
              <a:rPr lang="en-US" dirty="0"/>
              <a:t> will </a:t>
            </a:r>
            <a:r>
              <a:rPr lang="en-US" b="1" dirty="0"/>
              <a:t>shorten the average Lead Time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8355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Null hypothesis and alternative hypothesis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When performing a </a:t>
            </a:r>
            <a:r>
              <a:rPr lang="en-US" b="1" dirty="0"/>
              <a:t>hypothesis test</a:t>
            </a:r>
            <a:r>
              <a:rPr lang="en-US" dirty="0"/>
              <a:t>, two opposing statements are always defined:</a:t>
            </a:r>
          </a:p>
          <a:p>
            <a:r>
              <a:rPr lang="en-US" b="1" dirty="0"/>
              <a:t>Null Hypothesis (H₀):</a:t>
            </a:r>
            <a:endParaRPr lang="en-US" dirty="0"/>
          </a:p>
          <a:p>
            <a:pPr lvl="1"/>
            <a:r>
              <a:rPr lang="en-US" dirty="0"/>
              <a:t>The default assumption.</a:t>
            </a:r>
          </a:p>
          <a:p>
            <a:pPr lvl="1"/>
            <a:r>
              <a:rPr lang="en-US" dirty="0"/>
              <a:t>States that there is </a:t>
            </a:r>
            <a:r>
              <a:rPr lang="en-US" b="1" dirty="0"/>
              <a:t>no effect, no difference, or no relationship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Example: “The average customer wait time is 5 minutes.”</a:t>
            </a:r>
          </a:p>
          <a:p>
            <a:r>
              <a:rPr lang="en-US" b="1" dirty="0"/>
              <a:t>Alternative Hypothesis (H₁ or Ha):</a:t>
            </a:r>
            <a:endParaRPr lang="en-US" dirty="0"/>
          </a:p>
          <a:p>
            <a:pPr lvl="1"/>
            <a:r>
              <a:rPr lang="en-US" dirty="0"/>
              <a:t>The competing claim.</a:t>
            </a:r>
          </a:p>
          <a:p>
            <a:pPr lvl="1"/>
            <a:r>
              <a:rPr lang="en-US" dirty="0"/>
              <a:t>States that there </a:t>
            </a:r>
            <a:r>
              <a:rPr lang="en-US" b="1" dirty="0"/>
              <a:t>is an effect, a difference, or a relationship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Example: “The average customer wait time is not 5 minutes.”</a:t>
            </a:r>
          </a:p>
          <a:p>
            <a:r>
              <a:rPr lang="en-US" dirty="0"/>
              <a:t>The test then uses sample data to decide whether to </a:t>
            </a:r>
            <a:r>
              <a:rPr lang="en-US" b="1" dirty="0"/>
              <a:t>reject H₀ in favor of H₁</a:t>
            </a:r>
            <a:r>
              <a:rPr lang="en-US" dirty="0"/>
              <a:t>, or fail to reject H₀.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Null hypothesis and derived hypothesis</a:t>
            </a:r>
            <a:r>
              <a:rPr lang="en-US" dirty="0"/>
              <a:t> → Not a standard statistical term.</a:t>
            </a:r>
          </a:p>
          <a:p>
            <a:r>
              <a:rPr lang="en-US" b="1" dirty="0"/>
              <a:t>b) Basic hypothesis and derived hypothesis</a:t>
            </a:r>
            <a:r>
              <a:rPr lang="en-US" dirty="0"/>
              <a:t> → Incorrect terminology.</a:t>
            </a:r>
          </a:p>
          <a:p>
            <a:r>
              <a:rPr lang="en-US" b="1" dirty="0"/>
              <a:t>c) Basic hypothesis and alternative hypothesis</a:t>
            </a:r>
            <a:r>
              <a:rPr lang="en-US" dirty="0"/>
              <a:t> → “Basic hypothesis” is not used in hypothesis testing.</a:t>
            </a:r>
          </a:p>
          <a:p>
            <a:r>
              <a:rPr lang="en-US" b="1" dirty="0"/>
              <a:t>d) Null hypothesis and alternative hypothesis</a:t>
            </a:r>
            <a:r>
              <a:rPr lang="en-US" dirty="0"/>
              <a:t> → Correct and standard.</a:t>
            </a:r>
          </a:p>
          <a:p>
            <a:endParaRPr lang="en-US" dirty="0"/>
          </a:p>
          <a:p>
            <a:r>
              <a:rPr lang="en-US" dirty="0"/>
              <a:t>👉 So, in hypothesis testing, the two hypotheses are always </a:t>
            </a:r>
            <a:r>
              <a:rPr lang="en-US" b="1" dirty="0"/>
              <a:t>Null (H₀) and Alternative (H₁)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3143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a) Kaizen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Kaizen</a:t>
            </a:r>
            <a:r>
              <a:rPr lang="en-US" dirty="0"/>
              <a:t> literally means </a:t>
            </a:r>
            <a:r>
              <a:rPr lang="en-US" i="1" dirty="0"/>
              <a:t>“change for the better”</a:t>
            </a:r>
            <a:r>
              <a:rPr lang="en-US" dirty="0"/>
              <a:t> in Japanese.</a:t>
            </a:r>
          </a:p>
          <a:p>
            <a:r>
              <a:rPr lang="en-US" dirty="0"/>
              <a:t>It is a philosophy and practice of </a:t>
            </a:r>
            <a:r>
              <a:rPr lang="en-US" b="1" dirty="0"/>
              <a:t>continuous improvement through small, incremental changes</a:t>
            </a:r>
            <a:r>
              <a:rPr lang="en-US" dirty="0"/>
              <a:t> made regularly by everyone in the organization.</a:t>
            </a:r>
          </a:p>
          <a:p>
            <a:r>
              <a:rPr lang="en-US" dirty="0"/>
              <a:t>The idea is that many small improvements, sustained over time, lead to significant long-term gains in quality, efficiency, and culture.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b) 5S</a:t>
            </a:r>
            <a:r>
              <a:rPr lang="en-US" dirty="0"/>
              <a:t> → Focuses on workplace organization and cleanliness, not continuous incremental change.</a:t>
            </a:r>
          </a:p>
          <a:p>
            <a:r>
              <a:rPr lang="en-US" b="1" dirty="0"/>
              <a:t>c) Poka Yoke</a:t>
            </a:r>
            <a:r>
              <a:rPr lang="en-US" dirty="0"/>
              <a:t> → Error-proofing technique to prevent mistakes, not about ongoing small improvements.</a:t>
            </a:r>
          </a:p>
          <a:p>
            <a:r>
              <a:rPr lang="en-US" b="1" dirty="0"/>
              <a:t>d) Kanban</a:t>
            </a:r>
            <a:r>
              <a:rPr lang="en-US" dirty="0"/>
              <a:t> → A scheduling and workflow visualization tool, mainly for controlling flow and inventory, not incremental change philosophy.</a:t>
            </a:r>
          </a:p>
          <a:p>
            <a:endParaRPr lang="en-US" dirty="0"/>
          </a:p>
          <a:p>
            <a:r>
              <a:rPr lang="en-US" dirty="0"/>
              <a:t>👉 So, the technique </a:t>
            </a:r>
            <a:r>
              <a:rPr lang="en-US" b="1" dirty="0"/>
              <a:t>most associated with small incremental change</a:t>
            </a:r>
            <a:r>
              <a:rPr lang="en-US" dirty="0"/>
              <a:t> is </a:t>
            </a:r>
            <a:r>
              <a:rPr lang="en-US" b="1" dirty="0"/>
              <a:t>Kaizen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7007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Black Belt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 of Roles in Six Sigma</a:t>
            </a:r>
          </a:p>
          <a:p>
            <a:r>
              <a:rPr lang="en-US" b="1" dirty="0"/>
              <a:t>Green Belt</a:t>
            </a:r>
            <a:r>
              <a:rPr lang="en-US" dirty="0"/>
              <a:t> → Works on projects part‑time, usually supporting data collection and analysis under the guidance of a Black Belt.</a:t>
            </a:r>
          </a:p>
          <a:p>
            <a:r>
              <a:rPr lang="en-US" b="1" dirty="0"/>
              <a:t>Black Belt</a:t>
            </a:r>
            <a:r>
              <a:rPr lang="en-US" dirty="0"/>
              <a:t> → Full‑time role, </a:t>
            </a:r>
            <a:r>
              <a:rPr lang="en-US" b="1" dirty="0"/>
              <a:t>leads complex breakthrough projects</a:t>
            </a:r>
            <a:r>
              <a:rPr lang="en-US" dirty="0"/>
              <a:t>, manages cross‑functional teams, and provides coaching on Six Sigma tools and techniques. They are the main drivers of improvement projects.</a:t>
            </a:r>
          </a:p>
          <a:p>
            <a:r>
              <a:rPr lang="en-US" b="1" dirty="0"/>
              <a:t>Master Black Belt</a:t>
            </a:r>
            <a:r>
              <a:rPr lang="en-US" dirty="0"/>
              <a:t> → Focuses more on </a:t>
            </a:r>
            <a:r>
              <a:rPr lang="en-US" b="1" dirty="0"/>
              <a:t>strategy, training, and mentoring Black Belts and Green Belts</a:t>
            </a:r>
            <a:r>
              <a:rPr lang="en-US" dirty="0"/>
              <a:t>. They typically don’t manage individual projects directly but ensure alignment with business goals.</a:t>
            </a:r>
          </a:p>
          <a:p>
            <a:r>
              <a:rPr lang="en-US" b="1" dirty="0"/>
              <a:t>Champion</a:t>
            </a:r>
            <a:r>
              <a:rPr lang="en-US" dirty="0"/>
              <a:t> → Senior leader who </a:t>
            </a:r>
            <a:r>
              <a:rPr lang="en-US" b="1" dirty="0"/>
              <a:t>sponsors projects</a:t>
            </a:r>
            <a:r>
              <a:rPr lang="en-US" dirty="0"/>
              <a:t>, removes barriers, and ensures resources are available, but does not directly manage the project execution.</a:t>
            </a:r>
          </a:p>
          <a:p>
            <a:endParaRPr lang="en-US" dirty="0"/>
          </a:p>
          <a:p>
            <a:r>
              <a:rPr lang="en-US" dirty="0"/>
              <a:t>👉 Therefore, the role </a:t>
            </a:r>
            <a:r>
              <a:rPr lang="en-US" b="1" dirty="0"/>
              <a:t>most likely to be responsible for managing complex breakthrough projects and supporting improvement teams with tools and techniques</a:t>
            </a:r>
            <a:r>
              <a:rPr lang="en-US" dirty="0"/>
              <a:t> is the </a:t>
            </a:r>
            <a:r>
              <a:rPr lang="en-US" b="1" dirty="0"/>
              <a:t>Black Belt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5152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Check sheet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A </a:t>
            </a:r>
            <a:r>
              <a:rPr lang="en-US" b="1" dirty="0"/>
              <a:t>Check Sheet</a:t>
            </a:r>
            <a:r>
              <a:rPr lang="en-US" dirty="0"/>
              <a:t> is a simple, structured form used to </a:t>
            </a:r>
            <a:r>
              <a:rPr lang="en-US" b="1" dirty="0"/>
              <a:t>collect and record data directly at the workplace</a:t>
            </a:r>
            <a:r>
              <a:rPr lang="en-US" dirty="0"/>
              <a:t>.</a:t>
            </a:r>
          </a:p>
          <a:p>
            <a:r>
              <a:rPr lang="en-US" dirty="0"/>
              <a:t>It allows operators or observers to mark occurrences of events, defects, or categories in real time.</a:t>
            </a:r>
          </a:p>
          <a:p>
            <a:r>
              <a:rPr lang="en-US" dirty="0"/>
              <a:t>It’s often the </a:t>
            </a:r>
            <a:r>
              <a:rPr lang="en-US" b="1" dirty="0"/>
              <a:t>first step in data collection</a:t>
            </a:r>
            <a:r>
              <a:rPr lang="en-US" dirty="0"/>
              <a:t> before moving on to analysis tools like Pareto charts or scatter plots.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Pareto chart</a:t>
            </a:r>
            <a:r>
              <a:rPr lang="en-US" dirty="0"/>
              <a:t> → Used to analyze data after collection, not to collect it.</a:t>
            </a:r>
          </a:p>
          <a:p>
            <a:r>
              <a:rPr lang="en-US" b="1" dirty="0"/>
              <a:t>c) Bar chart</a:t>
            </a:r>
            <a:r>
              <a:rPr lang="en-US" dirty="0"/>
              <a:t> → A visualization tool for summarizing data, not for collecting it.</a:t>
            </a:r>
          </a:p>
          <a:p>
            <a:r>
              <a:rPr lang="en-US" b="1" dirty="0"/>
              <a:t>d) Scatter plot</a:t>
            </a:r>
            <a:r>
              <a:rPr lang="en-US" dirty="0"/>
              <a:t> → Used to study relationships between two variables, again after data is collected.</a:t>
            </a:r>
          </a:p>
          <a:p>
            <a:endParaRPr lang="en-US" dirty="0"/>
          </a:p>
          <a:p>
            <a:r>
              <a:rPr lang="en-US" dirty="0"/>
              <a:t>👉 So, the tool </a:t>
            </a:r>
            <a:r>
              <a:rPr lang="en-US" b="1" dirty="0"/>
              <a:t>most appropriate for collecting data at the workplace</a:t>
            </a:r>
            <a:r>
              <a:rPr lang="en-US" dirty="0"/>
              <a:t> is the </a:t>
            </a:r>
            <a:r>
              <a:rPr lang="en-US" b="1" dirty="0"/>
              <a:t>Check Sheet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8697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pPr marL="228600" indent="-228600">
              <a:buAutoNum type="alphaLcParenR"/>
            </a:pPr>
            <a:r>
              <a:rPr lang="en-US" b="1" dirty="0"/>
              <a:t>Number of defects</a:t>
            </a:r>
            <a:r>
              <a:rPr lang="en-US" dirty="0"/>
              <a:t> ✅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Discrete data</a:t>
            </a:r>
            <a:r>
              <a:rPr lang="en-US" dirty="0"/>
              <a:t> = data that can be </a:t>
            </a:r>
            <a:r>
              <a:rPr lang="en-US" b="1" dirty="0"/>
              <a:t>counted in whole numbers</a:t>
            </a:r>
            <a:r>
              <a:rPr lang="en-US" dirty="0"/>
              <a:t>. It cannot take fractional values. </a:t>
            </a:r>
          </a:p>
          <a:p>
            <a:pPr lvl="1"/>
            <a:r>
              <a:rPr lang="en-US" dirty="0"/>
              <a:t>Example: number of defects, number of students, number of cars.</a:t>
            </a:r>
          </a:p>
          <a:p>
            <a:r>
              <a:rPr lang="en-US" b="1" dirty="0"/>
              <a:t>Continuous data</a:t>
            </a:r>
            <a:r>
              <a:rPr lang="en-US" dirty="0"/>
              <a:t> = data that can be </a:t>
            </a:r>
            <a:r>
              <a:rPr lang="en-US" b="1" dirty="0"/>
              <a:t>measured</a:t>
            </a:r>
            <a:r>
              <a:rPr lang="en-US" dirty="0"/>
              <a:t> and can take on any value within a range, including decimals. </a:t>
            </a:r>
          </a:p>
          <a:p>
            <a:pPr lvl="1"/>
            <a:r>
              <a:rPr lang="en-US" dirty="0"/>
              <a:t>Example: speed (km/h), time, currency values.</a:t>
            </a:r>
          </a:p>
          <a:p>
            <a:pPr lvl="0"/>
            <a:endParaRPr lang="en-US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b) </a:t>
            </a:r>
            <a:r>
              <a:rPr lang="en-US" b="1" dirty="0" err="1"/>
              <a:t>Kilometres</a:t>
            </a:r>
            <a:r>
              <a:rPr lang="en-US" b="1" dirty="0"/>
              <a:t> per hour</a:t>
            </a:r>
            <a:r>
              <a:rPr lang="en-US" dirty="0"/>
              <a:t> → Continuous (speed can be 55.2 km/h, 55.25 km/h, etc.).</a:t>
            </a:r>
          </a:p>
          <a:p>
            <a:r>
              <a:rPr lang="en-US" b="1" dirty="0"/>
              <a:t>c) Time on a 24-hour clock</a:t>
            </a:r>
            <a:r>
              <a:rPr lang="en-US" dirty="0"/>
              <a:t> → Continuous (time can be 10:15:32.5, not just whole hours).</a:t>
            </a:r>
          </a:p>
          <a:p>
            <a:r>
              <a:rPr lang="en-US" b="1" dirty="0"/>
              <a:t>d) Value of Euros in US dollars</a:t>
            </a:r>
            <a:r>
              <a:rPr lang="en-US" dirty="0"/>
              <a:t> → Continuous (exchange rates can be 1.0835, 1.08356, etc.).</a:t>
            </a:r>
          </a:p>
          <a:p>
            <a:endParaRPr lang="en-US" dirty="0"/>
          </a:p>
          <a:p>
            <a:r>
              <a:rPr lang="en-US" dirty="0"/>
              <a:t>👉 Therefore, the </a:t>
            </a:r>
            <a:r>
              <a:rPr lang="en-US" b="1" dirty="0"/>
              <a:t>Number of defects</a:t>
            </a:r>
            <a:r>
              <a:rPr lang="en-US" dirty="0"/>
              <a:t> is the clear example of </a:t>
            </a:r>
            <a:r>
              <a:rPr lang="en-US" b="1" dirty="0"/>
              <a:t>discrete data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93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Bottom‑up approach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When an organization has </a:t>
            </a:r>
            <a:r>
              <a:rPr lang="en-US" b="1" dirty="0"/>
              <a:t>high inertia due to its culture</a:t>
            </a:r>
            <a:r>
              <a:rPr lang="en-US" dirty="0"/>
              <a:t>, it means employees are resistant to change and the culture is deeply entrenched.</a:t>
            </a:r>
          </a:p>
          <a:p>
            <a:r>
              <a:rPr lang="en-US" dirty="0"/>
              <a:t>A </a:t>
            </a:r>
            <a:r>
              <a:rPr lang="en-US" b="1" dirty="0"/>
              <a:t>bottom‑up approach</a:t>
            </a:r>
            <a:r>
              <a:rPr lang="en-US" dirty="0"/>
              <a:t> is most effective here because: </a:t>
            </a:r>
          </a:p>
          <a:p>
            <a:pPr lvl="1"/>
            <a:r>
              <a:rPr lang="en-US" dirty="0"/>
              <a:t>It </a:t>
            </a:r>
            <a:r>
              <a:rPr lang="en-US" b="1" dirty="0"/>
              <a:t>engages employees directly</a:t>
            </a:r>
            <a:r>
              <a:rPr lang="en-US" dirty="0"/>
              <a:t> in the change process.</a:t>
            </a:r>
          </a:p>
          <a:p>
            <a:pPr lvl="1"/>
            <a:r>
              <a:rPr lang="en-US" dirty="0"/>
              <a:t>Builds </a:t>
            </a:r>
            <a:r>
              <a:rPr lang="en-US" b="1" dirty="0"/>
              <a:t>ownership and buy‑in</a:t>
            </a:r>
            <a:r>
              <a:rPr lang="en-US" dirty="0"/>
              <a:t> from the people most affected by the change.</a:t>
            </a:r>
          </a:p>
          <a:p>
            <a:pPr lvl="1"/>
            <a:r>
              <a:rPr lang="en-US" dirty="0"/>
              <a:t>Helps overcome resistance by making employees part of the solution, not just recipients of top‑down directives.</a:t>
            </a:r>
          </a:p>
          <a:p>
            <a:r>
              <a:rPr lang="en-US" dirty="0"/>
              <a:t>Cultural inertia is best broken by </a:t>
            </a:r>
            <a:r>
              <a:rPr lang="en-US" b="1" dirty="0"/>
              <a:t>grassroots involvement</a:t>
            </a:r>
            <a:r>
              <a:rPr lang="en-US" dirty="0"/>
              <a:t>, where small wins and employee‑driven initiatives gradually shift attitudes and behaviors.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Continuous improvement (Kaizen)</a:t>
            </a:r>
            <a:r>
              <a:rPr lang="en-US" dirty="0"/>
              <a:t> → Useful, but assumes a culture already open to change. With high inertia, it may stall without employee buy‑in.</a:t>
            </a:r>
          </a:p>
          <a:p>
            <a:r>
              <a:rPr lang="en-US" b="1" dirty="0"/>
              <a:t>b) Operational management</a:t>
            </a:r>
            <a:r>
              <a:rPr lang="en-US" dirty="0"/>
              <a:t> → Focuses on maintaining processes, not driving cultural transformation.</a:t>
            </a:r>
          </a:p>
          <a:p>
            <a:r>
              <a:rPr lang="en-US" b="1" dirty="0"/>
              <a:t>d) Agile approach</a:t>
            </a:r>
            <a:r>
              <a:rPr lang="en-US" dirty="0"/>
              <a:t> → Encourages adaptability, but without cultural acceptance, agile methods may face strong resistance.</a:t>
            </a:r>
          </a:p>
          <a:p>
            <a:endParaRPr lang="en-US" dirty="0"/>
          </a:p>
          <a:p>
            <a:r>
              <a:rPr lang="en-US" dirty="0"/>
              <a:t>👉 So, in an organization weighed down by cultural inertia, the </a:t>
            </a:r>
            <a:r>
              <a:rPr lang="en-US" b="1" dirty="0"/>
              <a:t>Bottom‑up approach</a:t>
            </a:r>
            <a:r>
              <a:rPr lang="en-US" dirty="0"/>
              <a:t> is the most effective way to spark meaningful and lasting change.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9861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✅ Correct Answer: </a:t>
            </a:r>
            <a:r>
              <a:rPr lang="en-US" b="1" dirty="0"/>
              <a:t>a) Total number of products without defects, including those reworked, divided by the total number of products</a:t>
            </a:r>
            <a:endParaRPr lang="en-US" dirty="0"/>
          </a:p>
          <a:p>
            <a:endParaRPr lang="en-US" dirty="0"/>
          </a:p>
          <a:p>
            <a:r>
              <a:rPr lang="en-US" dirty="0"/>
              <a:t>📌 Explanation</a:t>
            </a:r>
          </a:p>
          <a:p>
            <a:r>
              <a:rPr lang="en-US" dirty="0"/>
              <a:t>This means we are interested in the </a:t>
            </a:r>
            <a:r>
              <a:rPr lang="en-US" b="1" dirty="0"/>
              <a:t>total number of acceptable (defect‑free) products at the end of the process</a:t>
            </a:r>
            <a:r>
              <a:rPr lang="en-US" dirty="0"/>
              <a:t>, regardless of whether they required rework along the way.</a:t>
            </a:r>
          </a:p>
          <a:p>
            <a:r>
              <a:rPr lang="en-US" dirty="0"/>
              <a:t>The logic is: if the customer receives a defect‑free product, it counts as “good” output, even if it took extra effort internally.</a:t>
            </a:r>
          </a:p>
          <a:p>
            <a:endParaRPr lang="en-US" dirty="0"/>
          </a:p>
          <a:p>
            <a:r>
              <a:rPr lang="en-US" dirty="0"/>
              <a:t>❌ Why not the others?</a:t>
            </a:r>
          </a:p>
          <a:p>
            <a:r>
              <a:rPr lang="en-US" b="1" dirty="0"/>
              <a:t>b) Excluding rework</a:t>
            </a:r>
            <a:r>
              <a:rPr lang="en-US" dirty="0"/>
              <a:t> → This is actually </a:t>
            </a:r>
            <a:r>
              <a:rPr lang="en-US" b="1" dirty="0"/>
              <a:t>First Pass Yield (FPY)</a:t>
            </a:r>
            <a:r>
              <a:rPr lang="en-US" dirty="0"/>
              <a:t>, which is stricter and only counts units that passed without rework.</a:t>
            </a:r>
          </a:p>
          <a:p>
            <a:r>
              <a:rPr lang="en-US" b="1" dirty="0"/>
              <a:t>c) Cost ratio of VA vs NVA activities</a:t>
            </a:r>
            <a:r>
              <a:rPr lang="en-US" dirty="0"/>
              <a:t> → That’s a </a:t>
            </a:r>
            <a:r>
              <a:rPr lang="en-US" b="1" dirty="0"/>
              <a:t>Value‑Add Ratio</a:t>
            </a:r>
            <a:r>
              <a:rPr lang="en-US" dirty="0"/>
              <a:t>, not yield.</a:t>
            </a:r>
          </a:p>
          <a:p>
            <a:r>
              <a:rPr lang="en-US" b="1" dirty="0"/>
              <a:t>d) Working hours ÷ defective products</a:t>
            </a:r>
            <a:r>
              <a:rPr lang="en-US" dirty="0"/>
              <a:t> → Not a recognized yield measure.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6035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Go to the shop floor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Gemba</a:t>
            </a:r>
            <a:r>
              <a:rPr lang="en-US" dirty="0"/>
              <a:t> is a Japanese word meaning </a:t>
            </a:r>
            <a:r>
              <a:rPr lang="en-US" i="1" dirty="0"/>
              <a:t>“the real place”</a:t>
            </a:r>
            <a:r>
              <a:rPr lang="en-US" dirty="0"/>
              <a:t> — the place where value is created.</a:t>
            </a:r>
          </a:p>
          <a:p>
            <a:r>
              <a:rPr lang="en-US" dirty="0"/>
              <a:t>In Lean and the Toyota Production System, </a:t>
            </a:r>
            <a:r>
              <a:rPr lang="en-US" b="1" dirty="0"/>
              <a:t>“Go to the Gemba”</a:t>
            </a:r>
            <a:r>
              <a:rPr lang="en-US" dirty="0"/>
              <a:t> means leaders and managers should </a:t>
            </a:r>
            <a:r>
              <a:rPr lang="en-US" b="1" dirty="0"/>
              <a:t>go to the actual workplace (often the shop floor)</a:t>
            </a:r>
            <a:r>
              <a:rPr lang="en-US" dirty="0"/>
              <a:t> to observe processes, engage with employees, and understand how work is really being done.</a:t>
            </a:r>
          </a:p>
          <a:p>
            <a:r>
              <a:rPr lang="en-US" dirty="0"/>
              <a:t>The idea is that problems and opportunities for improvement can only be fully understood by </a:t>
            </a:r>
            <a:r>
              <a:rPr lang="en-US" b="1" dirty="0"/>
              <a:t>seeing them firsthand</a:t>
            </a:r>
            <a:r>
              <a:rPr lang="en-US" dirty="0"/>
              <a:t>, not from behind a desk or in a meeting room.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Standard way of working</a:t>
            </a:r>
            <a:r>
              <a:rPr lang="en-US" dirty="0"/>
              <a:t> → That’s more aligned with </a:t>
            </a:r>
            <a:r>
              <a:rPr lang="en-US" i="1" dirty="0"/>
              <a:t>Standard Work</a:t>
            </a:r>
            <a:r>
              <a:rPr lang="en-US" dirty="0"/>
              <a:t>, not Gemba.</a:t>
            </a:r>
          </a:p>
          <a:p>
            <a:r>
              <a:rPr lang="en-US" b="1" dirty="0"/>
              <a:t>c) Quality always comes first</a:t>
            </a:r>
            <a:r>
              <a:rPr lang="en-US" dirty="0"/>
              <a:t> → A Lean principle, but not the definition of Gemba.</a:t>
            </a:r>
          </a:p>
          <a:p>
            <a:r>
              <a:rPr lang="en-US" b="1" dirty="0"/>
              <a:t>d) Small steps for improvement</a:t>
            </a:r>
            <a:r>
              <a:rPr lang="en-US" dirty="0"/>
              <a:t> → That’s </a:t>
            </a:r>
            <a:r>
              <a:rPr lang="en-US" i="1" dirty="0"/>
              <a:t>Kaizen</a:t>
            </a:r>
            <a:r>
              <a:rPr lang="en-US" dirty="0"/>
              <a:t>, not Gemba.</a:t>
            </a:r>
          </a:p>
          <a:p>
            <a:endParaRPr lang="en-US" dirty="0"/>
          </a:p>
          <a:p>
            <a:r>
              <a:rPr lang="en-US" dirty="0"/>
              <a:t>👉 So, </a:t>
            </a:r>
            <a:r>
              <a:rPr lang="en-US" b="1" dirty="0"/>
              <a:t>“Go to the Gemba” = Go to the shop floor (the real place where work happens)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92501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Improve delivery time and quality of products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The </a:t>
            </a:r>
            <a:r>
              <a:rPr lang="en-US" b="1" dirty="0"/>
              <a:t>primary purpose of Lean Six Sigma</a:t>
            </a:r>
            <a:r>
              <a:rPr lang="en-US" dirty="0"/>
              <a:t> is to:</a:t>
            </a:r>
          </a:p>
          <a:p>
            <a:r>
              <a:rPr lang="en-US" b="1" dirty="0"/>
              <a:t>Eliminate waste (Lean)</a:t>
            </a:r>
            <a:r>
              <a:rPr lang="en-US" dirty="0"/>
              <a:t> → streamline processes, reduce delays, and improve flow.</a:t>
            </a:r>
          </a:p>
          <a:p>
            <a:r>
              <a:rPr lang="en-US" b="1" dirty="0"/>
              <a:t>Reduce variation and defects (Six Sigma)</a:t>
            </a:r>
            <a:r>
              <a:rPr lang="en-US" dirty="0"/>
              <a:t> → improve quality and consistency.</a:t>
            </a:r>
          </a:p>
          <a:p>
            <a:r>
              <a:rPr lang="en-US" dirty="0"/>
              <a:t>Together, Lean Six Sigma helps organizations </a:t>
            </a:r>
            <a:r>
              <a:rPr lang="en-US" b="1" dirty="0"/>
              <a:t>deliver products and services faster, with higher quality, and at lower cost</a:t>
            </a:r>
            <a:r>
              <a:rPr lang="en-US" dirty="0"/>
              <a:t>. This directly improves customer satisfaction and competitiveness.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Increase production levels and increase stock reserves</a:t>
            </a:r>
            <a:r>
              <a:rPr lang="en-US" dirty="0"/>
              <a:t> → Lean actually discourages excess production and inventory (they are considered waste).</a:t>
            </a:r>
          </a:p>
          <a:p>
            <a:r>
              <a:rPr lang="en-US" b="1" dirty="0"/>
              <a:t>b) Reduce the risk of regulatory and legal breach</a:t>
            </a:r>
            <a:r>
              <a:rPr lang="en-US" dirty="0"/>
              <a:t> → That’s more about compliance and quality management systems (like ISO 9001), not the main goal of Lean Six Sigma.</a:t>
            </a:r>
          </a:p>
          <a:p>
            <a:r>
              <a:rPr lang="en-US" b="1" dirty="0"/>
              <a:t>c) Make equipment and employees perform with highest profit</a:t>
            </a:r>
            <a:r>
              <a:rPr lang="en-US" dirty="0"/>
              <a:t> → Profitability is a result, but the focus is on process improvement, not squeezing maximum output from people or machines.</a:t>
            </a:r>
          </a:p>
          <a:p>
            <a:r>
              <a:rPr lang="en-US" b="1" dirty="0"/>
              <a:t>d) Improve delivery time and quality of products</a:t>
            </a:r>
            <a:r>
              <a:rPr lang="en-US" dirty="0"/>
              <a:t> → Correct. This is the </a:t>
            </a:r>
            <a:r>
              <a:rPr lang="en-US" b="1" dirty="0"/>
              <a:t>core aim</a:t>
            </a:r>
            <a:r>
              <a:rPr lang="en-US" dirty="0"/>
              <a:t> of Lean Six Sigma.</a:t>
            </a:r>
          </a:p>
          <a:p>
            <a:endParaRPr lang="en-US" dirty="0"/>
          </a:p>
          <a:p>
            <a:r>
              <a:rPr lang="en-US" dirty="0"/>
              <a:t>👉 In short: Organizations adopt Lean Six Sigma </a:t>
            </a:r>
            <a:r>
              <a:rPr lang="en-US" b="1" dirty="0"/>
              <a:t>to improve speed, quality, and customer satisfaction</a:t>
            </a:r>
            <a:r>
              <a:rPr lang="en-US" dirty="0"/>
              <a:t> — which in turn drives efficiency and profitability.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83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Producing to order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Lean, </a:t>
            </a:r>
            <a:r>
              <a:rPr lang="en-US" b="1" dirty="0"/>
              <a:t>Muda</a:t>
            </a:r>
            <a:r>
              <a:rPr lang="en-US" dirty="0"/>
              <a:t> refers to waste — activities that consume resources but do not add value. The classic </a:t>
            </a:r>
            <a:r>
              <a:rPr lang="en-US" b="1" dirty="0"/>
              <a:t>7 wastes (TIMWOOD)</a:t>
            </a:r>
            <a:r>
              <a:rPr lang="en-US" dirty="0"/>
              <a:t> are:</a:t>
            </a:r>
          </a:p>
          <a:p>
            <a:r>
              <a:rPr lang="en-US" b="1" dirty="0"/>
              <a:t>T</a:t>
            </a:r>
            <a:r>
              <a:rPr lang="en-US" dirty="0"/>
              <a:t>ransportation – unnecessary movement of materials</a:t>
            </a:r>
          </a:p>
          <a:p>
            <a:r>
              <a:rPr lang="en-US" b="1" dirty="0"/>
              <a:t>I</a:t>
            </a:r>
            <a:r>
              <a:rPr lang="en-US" dirty="0"/>
              <a:t>nventory – excess stock beyond what’s needed</a:t>
            </a:r>
          </a:p>
          <a:p>
            <a:r>
              <a:rPr lang="en-US" b="1" dirty="0"/>
              <a:t>M</a:t>
            </a:r>
            <a:r>
              <a:rPr lang="en-US" dirty="0"/>
              <a:t>otion – unnecessary movement of people/equipment</a:t>
            </a:r>
          </a:p>
          <a:p>
            <a:r>
              <a:rPr lang="en-US" b="1" dirty="0"/>
              <a:t>W</a:t>
            </a:r>
            <a:r>
              <a:rPr lang="en-US" dirty="0"/>
              <a:t>aiting – idle time when nothing is being produced</a:t>
            </a:r>
          </a:p>
          <a:p>
            <a:r>
              <a:rPr lang="en-US" b="1" dirty="0"/>
              <a:t>O</a:t>
            </a:r>
            <a:r>
              <a:rPr lang="en-US" dirty="0"/>
              <a:t>verproduction – producing more than needed</a:t>
            </a:r>
          </a:p>
          <a:p>
            <a:r>
              <a:rPr lang="en-US" b="1" dirty="0"/>
              <a:t>O</a:t>
            </a:r>
            <a:r>
              <a:rPr lang="en-US" dirty="0"/>
              <a:t>verprocessing – doing more work than required</a:t>
            </a:r>
          </a:p>
          <a:p>
            <a:r>
              <a:rPr lang="en-US" b="1" dirty="0"/>
              <a:t>D</a:t>
            </a:r>
            <a:r>
              <a:rPr lang="en-US" dirty="0"/>
              <a:t>efects – rework, scrap, or errors</a:t>
            </a:r>
          </a:p>
          <a:p>
            <a:endParaRPr lang="en-US" dirty="0"/>
          </a:p>
          <a:p>
            <a:r>
              <a:rPr lang="en-US" dirty="0"/>
              <a:t>Later, an </a:t>
            </a:r>
            <a:r>
              <a:rPr lang="en-US" b="1" dirty="0"/>
              <a:t>8th waste</a:t>
            </a:r>
            <a:r>
              <a:rPr lang="en-US" dirty="0"/>
              <a:t> was added: </a:t>
            </a:r>
            <a:r>
              <a:rPr lang="en-US" b="1" dirty="0"/>
              <a:t>Unused talent</a:t>
            </a:r>
            <a:r>
              <a:rPr lang="en-US" dirty="0"/>
              <a:t>.</a:t>
            </a:r>
          </a:p>
          <a:p>
            <a:r>
              <a:rPr lang="en-US" b="1" dirty="0"/>
              <a:t>Transporting materials</a:t>
            </a:r>
            <a:r>
              <a:rPr lang="en-US" dirty="0"/>
              <a:t> → waste (Transportation)</a:t>
            </a:r>
          </a:p>
          <a:p>
            <a:r>
              <a:rPr lang="en-US" b="1" dirty="0"/>
              <a:t>Inspecting quality</a:t>
            </a:r>
            <a:r>
              <a:rPr lang="en-US" dirty="0"/>
              <a:t> → considered a </a:t>
            </a:r>
            <a:r>
              <a:rPr lang="en-US" b="1" dirty="0"/>
              <a:t>Type 1 Muda</a:t>
            </a:r>
            <a:r>
              <a:rPr lang="en-US" dirty="0"/>
              <a:t> (necessary but non–value adding)</a:t>
            </a:r>
          </a:p>
          <a:p>
            <a:r>
              <a:rPr lang="en-US" b="1" dirty="0"/>
              <a:t>Reworking of defects</a:t>
            </a:r>
            <a:r>
              <a:rPr lang="en-US" dirty="0"/>
              <a:t> → waste (Defects)</a:t>
            </a:r>
          </a:p>
          <a:p>
            <a:r>
              <a:rPr lang="en-US" b="1" dirty="0"/>
              <a:t>Producing to order</a:t>
            </a:r>
            <a:r>
              <a:rPr lang="en-US" dirty="0"/>
              <a:t> → this is actually </a:t>
            </a:r>
            <a:r>
              <a:rPr lang="en-US" b="1" dirty="0"/>
              <a:t>Lean best practice</a:t>
            </a:r>
            <a:r>
              <a:rPr lang="en-US" dirty="0"/>
              <a:t> (Just‑In‑Time), not waste.</a:t>
            </a:r>
          </a:p>
          <a:p>
            <a:endParaRPr lang="en-US" dirty="0"/>
          </a:p>
          <a:p>
            <a:r>
              <a:rPr lang="en-US" dirty="0"/>
              <a:t>👉 So, </a:t>
            </a:r>
            <a:r>
              <a:rPr lang="en-US" b="1" dirty="0"/>
              <a:t>Producing to order</a:t>
            </a:r>
            <a:r>
              <a:rPr lang="en-US" dirty="0"/>
              <a:t> is </a:t>
            </a:r>
            <a:r>
              <a:rPr lang="en-US" b="1" dirty="0"/>
              <a:t>not</a:t>
            </a:r>
            <a:r>
              <a:rPr lang="en-US" dirty="0"/>
              <a:t> a type of waste — it’s the opposite: it helps eliminate overproduction and excess inventory.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84889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Define and Measure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Voice of the Customer (VOC)</a:t>
            </a:r>
            <a:r>
              <a:rPr lang="en-US" dirty="0"/>
              <a:t> is about capturing customer needs, expectations, and preferences, then translating them into measurable requirements.</a:t>
            </a:r>
          </a:p>
          <a:p>
            <a:r>
              <a:rPr lang="en-US" dirty="0"/>
              <a:t>In the </a:t>
            </a:r>
            <a:r>
              <a:rPr lang="en-US" b="1" dirty="0"/>
              <a:t>DMAIC cycle</a:t>
            </a:r>
            <a:r>
              <a:rPr lang="en-US" dirty="0"/>
              <a:t>: </a:t>
            </a:r>
          </a:p>
          <a:p>
            <a:pPr lvl="1"/>
            <a:r>
              <a:rPr lang="en-US" b="1" dirty="0"/>
              <a:t>Define phase</a:t>
            </a:r>
            <a:r>
              <a:rPr lang="en-US" dirty="0"/>
              <a:t> → VOC is gathered to understand what customers truly value. This helps define the problem and project goals in customer terms.</a:t>
            </a:r>
          </a:p>
          <a:p>
            <a:pPr lvl="1"/>
            <a:r>
              <a:rPr lang="en-US" b="1" dirty="0"/>
              <a:t>Measure phase</a:t>
            </a:r>
            <a:r>
              <a:rPr lang="en-US" dirty="0"/>
              <a:t> → VOC is translated into </a:t>
            </a:r>
            <a:r>
              <a:rPr lang="en-US" b="1" dirty="0"/>
              <a:t>Critical to Quality (CTQ) metrics</a:t>
            </a:r>
            <a:r>
              <a:rPr lang="en-US" dirty="0"/>
              <a:t>. These metrics are then measured to see how well the process currently meets customer expectations.</a:t>
            </a:r>
          </a:p>
          <a:p>
            <a:pPr lvl="1"/>
            <a:endParaRPr lang="en-US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Define and </a:t>
            </a:r>
            <a:r>
              <a:rPr lang="en-US" b="1" dirty="0" err="1"/>
              <a:t>Analyse</a:t>
            </a:r>
            <a:r>
              <a:rPr lang="en-US" dirty="0"/>
              <a:t> → VOC is not primarily analyzed here; it’s captured and translated earlier.</a:t>
            </a:r>
          </a:p>
          <a:p>
            <a:r>
              <a:rPr lang="en-US" b="1" dirty="0"/>
              <a:t>b) </a:t>
            </a:r>
            <a:r>
              <a:rPr lang="en-US" b="1" dirty="0" err="1"/>
              <a:t>Analyse</a:t>
            </a:r>
            <a:r>
              <a:rPr lang="en-US" b="1" dirty="0"/>
              <a:t> and Improve</a:t>
            </a:r>
            <a:r>
              <a:rPr lang="en-US" dirty="0"/>
              <a:t> → These phases focus on root causes and solutions, not on capturing VOC.</a:t>
            </a:r>
          </a:p>
          <a:p>
            <a:r>
              <a:rPr lang="en-US" b="1" dirty="0"/>
              <a:t>c) Measure and </a:t>
            </a:r>
            <a:r>
              <a:rPr lang="en-US" b="1" dirty="0" err="1"/>
              <a:t>Analyse</a:t>
            </a:r>
            <a:r>
              <a:rPr lang="en-US" dirty="0"/>
              <a:t> → VOC is already established before Analyze; Analyze is about finding causes of variation.</a:t>
            </a:r>
          </a:p>
          <a:p>
            <a:r>
              <a:rPr lang="en-US" b="1" dirty="0"/>
              <a:t>d) Define and Measure</a:t>
            </a:r>
            <a:r>
              <a:rPr lang="en-US" dirty="0"/>
              <a:t> → Correct. VOC is captured in Define and quantified in Measure.</a:t>
            </a:r>
          </a:p>
          <a:p>
            <a:endParaRPr lang="en-US" dirty="0"/>
          </a:p>
          <a:p>
            <a:r>
              <a:rPr lang="en-US" dirty="0"/>
              <a:t>👉 So, </a:t>
            </a:r>
            <a:r>
              <a:rPr lang="en-US" b="1" dirty="0"/>
              <a:t>Voice of the Customer (VOC) fits into the Define and Measure phases of DMAIC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2492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Between -1 and +1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The </a:t>
            </a:r>
            <a:r>
              <a:rPr lang="en-US" b="1" dirty="0"/>
              <a:t>correlation coefficient (r)</a:t>
            </a:r>
            <a:r>
              <a:rPr lang="en-US" dirty="0"/>
              <a:t> measures the </a:t>
            </a:r>
            <a:r>
              <a:rPr lang="en-US" b="1" dirty="0"/>
              <a:t>strength and direction</a:t>
            </a:r>
            <a:r>
              <a:rPr lang="en-US" dirty="0"/>
              <a:t> of a linear relationship between two variables.</a:t>
            </a:r>
          </a:p>
          <a:p>
            <a:r>
              <a:rPr lang="en-US" dirty="0"/>
              <a:t>Its value always lies between </a:t>
            </a:r>
            <a:r>
              <a:rPr lang="en-US" b="1" dirty="0"/>
              <a:t>-1 and +1</a:t>
            </a:r>
            <a:r>
              <a:rPr lang="en-US" dirty="0"/>
              <a:t>: </a:t>
            </a:r>
          </a:p>
          <a:p>
            <a:pPr lvl="1"/>
            <a:r>
              <a:rPr lang="en-US" b="1" dirty="0"/>
              <a:t>+1</a:t>
            </a:r>
            <a:r>
              <a:rPr lang="en-US" dirty="0"/>
              <a:t> → Perfect positive correlation (as one increases, the other increases exactly).</a:t>
            </a:r>
          </a:p>
          <a:p>
            <a:pPr lvl="1"/>
            <a:r>
              <a:rPr lang="en-US" b="1" dirty="0"/>
              <a:t>0</a:t>
            </a:r>
            <a:r>
              <a:rPr lang="en-US" dirty="0"/>
              <a:t> → No linear correlation.</a:t>
            </a:r>
          </a:p>
          <a:p>
            <a:pPr lvl="1"/>
            <a:r>
              <a:rPr lang="en-US" b="1" dirty="0"/>
              <a:t>-1</a:t>
            </a:r>
            <a:r>
              <a:rPr lang="en-US" dirty="0"/>
              <a:t> → Perfect negative correlation (as one increases, the other decreases exactly).</a:t>
            </a:r>
          </a:p>
          <a:p>
            <a:pPr lvl="1"/>
            <a:endParaRPr lang="en-US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Between -1 and 0</a:t>
            </a:r>
            <a:r>
              <a:rPr lang="en-US" dirty="0"/>
              <a:t> → Too narrow; ignores positive correlations.</a:t>
            </a:r>
          </a:p>
          <a:p>
            <a:r>
              <a:rPr lang="en-US" b="1" dirty="0"/>
              <a:t>c) Between 0 and +1</a:t>
            </a:r>
            <a:r>
              <a:rPr lang="en-US" dirty="0"/>
              <a:t> → Only covers positive correlations; negative ones are excluded.</a:t>
            </a:r>
          </a:p>
          <a:p>
            <a:r>
              <a:rPr lang="en-US" b="1" dirty="0"/>
              <a:t>d) Between -2 and +2</a:t>
            </a:r>
            <a:r>
              <a:rPr lang="en-US" dirty="0"/>
              <a:t> → Impossible; correlation coefficients cannot exceed ±1.</a:t>
            </a:r>
          </a:p>
          <a:p>
            <a:endParaRPr lang="en-US" dirty="0"/>
          </a:p>
          <a:p>
            <a:r>
              <a:rPr lang="en-US" dirty="0"/>
              <a:t>👉 So, the correlation coefficient can only take values </a:t>
            </a:r>
            <a:r>
              <a:rPr lang="en-US" b="1" dirty="0"/>
              <a:t>between -1 and +1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96198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Y is the variable to be explained and x is the explanatory variable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the regression equation:</a:t>
            </a:r>
          </a:p>
          <a:p>
            <a:r>
              <a:rPr lang="en-US" dirty="0"/>
              <a:t>[ Y = a + </a:t>
            </a:r>
            <a:r>
              <a:rPr lang="en-US" dirty="0" err="1"/>
              <a:t>bX</a:t>
            </a:r>
            <a:r>
              <a:rPr lang="en-US" dirty="0"/>
              <a:t> ]</a:t>
            </a:r>
          </a:p>
          <a:p>
            <a:r>
              <a:rPr lang="en-US" b="1" dirty="0"/>
              <a:t>Y</a:t>
            </a:r>
            <a:r>
              <a:rPr lang="en-US" dirty="0"/>
              <a:t> = the </a:t>
            </a:r>
            <a:r>
              <a:rPr lang="en-US" b="1" dirty="0"/>
              <a:t>dependent variable</a:t>
            </a:r>
            <a:r>
              <a:rPr lang="en-US" dirty="0"/>
              <a:t> (the outcome we are trying to predict or explain).</a:t>
            </a:r>
          </a:p>
          <a:p>
            <a:r>
              <a:rPr lang="en-US" b="1" dirty="0"/>
              <a:t>X</a:t>
            </a:r>
            <a:r>
              <a:rPr lang="en-US" dirty="0"/>
              <a:t> = the </a:t>
            </a:r>
            <a:r>
              <a:rPr lang="en-US" b="1" dirty="0"/>
              <a:t>independent (explanatory) variable</a:t>
            </a:r>
            <a:r>
              <a:rPr lang="en-US" dirty="0"/>
              <a:t> (the factor we believe influences or explains Y).</a:t>
            </a:r>
          </a:p>
          <a:p>
            <a:r>
              <a:rPr lang="en-US" b="1" dirty="0"/>
              <a:t>a</a:t>
            </a:r>
            <a:r>
              <a:rPr lang="en-US" dirty="0"/>
              <a:t> = the intercept (value of Y when X = 0).</a:t>
            </a:r>
          </a:p>
          <a:p>
            <a:r>
              <a:rPr lang="en-US" b="1" dirty="0"/>
              <a:t>b</a:t>
            </a:r>
            <a:r>
              <a:rPr lang="en-US" dirty="0"/>
              <a:t> = the slope (the change in Y for each unit change in X).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Y is the explanatory variable and x is the variable to be explained</a:t>
            </a:r>
            <a:r>
              <a:rPr lang="en-US" dirty="0"/>
              <a:t> → This reverses the roles.</a:t>
            </a:r>
          </a:p>
          <a:p>
            <a:r>
              <a:rPr lang="en-US" b="1" dirty="0"/>
              <a:t>b) Y and x are both the variables to be explained</a:t>
            </a:r>
            <a:r>
              <a:rPr lang="en-US" dirty="0"/>
              <a:t> → Incorrect; only Y is explained.</a:t>
            </a:r>
          </a:p>
          <a:p>
            <a:r>
              <a:rPr lang="en-US" b="1" dirty="0"/>
              <a:t>c) Y and x are both the explanatory variables</a:t>
            </a:r>
            <a:r>
              <a:rPr lang="en-US" dirty="0"/>
              <a:t> → Incorrect; only X is explanatory.</a:t>
            </a:r>
          </a:p>
          <a:p>
            <a:r>
              <a:rPr lang="en-US" b="1" dirty="0"/>
              <a:t>d) Y is the variable to be explained and x is the explanatory variable</a:t>
            </a:r>
            <a:r>
              <a:rPr lang="en-US" dirty="0"/>
              <a:t> → Correct.</a:t>
            </a:r>
          </a:p>
          <a:p>
            <a:endParaRPr lang="en-US" dirty="0"/>
          </a:p>
          <a:p>
            <a:r>
              <a:rPr lang="en-US" dirty="0"/>
              <a:t>👉 So, in regression, </a:t>
            </a:r>
            <a:r>
              <a:rPr lang="en-US" b="1" dirty="0"/>
              <a:t>Y is the dependent variable (to be explained), and X is the explanatory variable (independent variable).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24631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The activity concerns a check on the product or service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Lean thinking, an activity is considered </a:t>
            </a:r>
            <a:r>
              <a:rPr lang="en-US" b="1" dirty="0"/>
              <a:t>Value‑Adding (VA)</a:t>
            </a:r>
            <a:r>
              <a:rPr lang="en-US" dirty="0"/>
              <a:t> only if it meets </a:t>
            </a:r>
            <a:r>
              <a:rPr lang="en-US" b="1" dirty="0"/>
              <a:t>all three criteria</a:t>
            </a:r>
            <a:r>
              <a:rPr lang="en-US" dirty="0"/>
              <a:t>:</a:t>
            </a:r>
          </a:p>
          <a:p>
            <a:r>
              <a:rPr lang="en-US" dirty="0"/>
              <a:t>The customer is </a:t>
            </a:r>
            <a:r>
              <a:rPr lang="en-US" b="1" dirty="0"/>
              <a:t>willing to pay</a:t>
            </a:r>
            <a:r>
              <a:rPr lang="en-US" dirty="0"/>
              <a:t> for it.</a:t>
            </a:r>
          </a:p>
          <a:p>
            <a:r>
              <a:rPr lang="en-US" dirty="0"/>
              <a:t>It </a:t>
            </a:r>
            <a:r>
              <a:rPr lang="en-US" b="1" dirty="0"/>
              <a:t>changes the product or service</a:t>
            </a:r>
            <a:r>
              <a:rPr lang="en-US" dirty="0"/>
              <a:t> in some way (form, fit, or function).</a:t>
            </a:r>
          </a:p>
          <a:p>
            <a:r>
              <a:rPr lang="en-US" dirty="0"/>
              <a:t>It is done </a:t>
            </a:r>
            <a:r>
              <a:rPr lang="en-US" b="1" dirty="0"/>
              <a:t>right the first time</a:t>
            </a:r>
            <a:r>
              <a:rPr lang="en-US" dirty="0"/>
              <a:t>.</a:t>
            </a:r>
          </a:p>
          <a:p>
            <a:r>
              <a:rPr lang="en-US" dirty="0"/>
              <a:t>If an activity does not meet all three, it is </a:t>
            </a:r>
            <a:r>
              <a:rPr lang="en-US" b="1" dirty="0"/>
              <a:t>Non‑Value‑Adding (NVA)</a:t>
            </a:r>
            <a:r>
              <a:rPr lang="en-US" dirty="0"/>
              <a:t> (waste) or </a:t>
            </a:r>
            <a:r>
              <a:rPr lang="en-US" b="1" dirty="0"/>
              <a:t>Necessary but Non‑Value‑Adding (NNVA)</a:t>
            </a:r>
            <a:r>
              <a:rPr lang="en-US" dirty="0"/>
              <a:t> (like compliance checks).</a:t>
            </a:r>
          </a:p>
          <a:p>
            <a:r>
              <a:rPr lang="en-US" b="1" dirty="0"/>
              <a:t>Inspection or checking activities</a:t>
            </a:r>
            <a:r>
              <a:rPr lang="en-US" dirty="0"/>
              <a:t> (like quality checks, audits, or reviews) do not transform the product or service. They only verify correctness.</a:t>
            </a:r>
          </a:p>
          <a:p>
            <a:r>
              <a:rPr lang="en-US" dirty="0"/>
              <a:t>Customers generally do </a:t>
            </a:r>
            <a:r>
              <a:rPr lang="en-US" b="1" dirty="0"/>
              <a:t>not want to pay for inspection</a:t>
            </a:r>
            <a:r>
              <a:rPr lang="en-US" dirty="0"/>
              <a:t>; they want a defect‑free product delivered right the first time.</a:t>
            </a:r>
          </a:p>
          <a:p>
            <a:r>
              <a:rPr lang="en-US" dirty="0"/>
              <a:t>Therefore, </a:t>
            </a:r>
            <a:r>
              <a:rPr lang="en-US" b="1" dirty="0"/>
              <a:t>checking is not a value‑adding activity</a:t>
            </a:r>
            <a:r>
              <a:rPr lang="en-US" dirty="0"/>
              <a:t> — it is classified as </a:t>
            </a:r>
            <a:r>
              <a:rPr lang="en-US" b="1" dirty="0"/>
              <a:t>non‑value‑adding</a:t>
            </a:r>
            <a:r>
              <a:rPr lang="en-US" dirty="0"/>
              <a:t> (though sometimes necessary).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The customer is willing to pay for the activity</a:t>
            </a:r>
            <a:r>
              <a:rPr lang="en-US" dirty="0"/>
              <a:t> → This is one of the conditions for value‑adding.</a:t>
            </a:r>
          </a:p>
          <a:p>
            <a:r>
              <a:rPr lang="en-US" b="1" dirty="0"/>
              <a:t>c) The activity was performed correctly the first time</a:t>
            </a:r>
            <a:r>
              <a:rPr lang="en-US" dirty="0"/>
              <a:t> → Another condition for value‑adding.</a:t>
            </a:r>
          </a:p>
          <a:p>
            <a:r>
              <a:rPr lang="en-US" b="1" dirty="0"/>
              <a:t>d) The activity involves a change to the product or service</a:t>
            </a:r>
            <a:r>
              <a:rPr lang="en-US" dirty="0"/>
              <a:t> → Also a condition for value‑adding.</a:t>
            </a:r>
          </a:p>
          <a:p>
            <a:endParaRPr lang="en-US" dirty="0"/>
          </a:p>
          <a:p>
            <a:r>
              <a:rPr lang="en-US" dirty="0"/>
              <a:t>👉 So, the activity that is </a:t>
            </a:r>
            <a:r>
              <a:rPr lang="en-US" b="1" dirty="0"/>
              <a:t>NOT value‑adding</a:t>
            </a:r>
            <a:r>
              <a:rPr lang="en-US" dirty="0"/>
              <a:t> is: </a:t>
            </a:r>
            <a:r>
              <a:rPr lang="en-US" b="1" dirty="0"/>
              <a:t>“The activity concerns a check on the product or service.”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8844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a) High‑volume and transaction‑oriented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Operational Excellence (</a:t>
            </a:r>
            <a:r>
              <a:rPr lang="en-US" b="1" dirty="0" err="1"/>
              <a:t>OpEx</a:t>
            </a:r>
            <a:r>
              <a:rPr lang="en-US" b="1" dirty="0"/>
              <a:t>)</a:t>
            </a:r>
            <a:r>
              <a:rPr lang="en-US" dirty="0"/>
              <a:t> is about driving efficiency, consistency, and continuous improvement across processes.</a:t>
            </a:r>
          </a:p>
          <a:p>
            <a:r>
              <a:rPr lang="en-US" dirty="0"/>
              <a:t>It is most impactful in </a:t>
            </a:r>
            <a:r>
              <a:rPr lang="en-US" b="1" dirty="0"/>
              <a:t>high‑volume, transaction‑oriented companies</a:t>
            </a:r>
            <a:r>
              <a:rPr lang="en-US" dirty="0"/>
              <a:t> (e.g., manufacturing plants, logistics providers, banks, telecoms, retail chains) because: </a:t>
            </a:r>
          </a:p>
          <a:p>
            <a:pPr lvl="1"/>
            <a:r>
              <a:rPr lang="en-US" dirty="0"/>
              <a:t>They handle </a:t>
            </a:r>
            <a:r>
              <a:rPr lang="en-US" b="1" dirty="0"/>
              <a:t>large numbers of repetitive processes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Small inefficiencies, when multiplied across thousands or millions of transactions, create huge costs.</a:t>
            </a:r>
          </a:p>
          <a:p>
            <a:pPr lvl="1"/>
            <a:r>
              <a:rPr lang="en-US" dirty="0"/>
              <a:t>Streamlining operations, reducing waste, and improving quality directly translate into </a:t>
            </a:r>
            <a:r>
              <a:rPr lang="en-US" b="1" dirty="0"/>
              <a:t>faster delivery, lower costs, and higher customer satisfaction</a:t>
            </a:r>
            <a:r>
              <a:rPr lang="en-US" dirty="0"/>
              <a:t>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b) Small and locally run</a:t>
            </a:r>
            <a:r>
              <a:rPr lang="en-US" dirty="0"/>
              <a:t> → May benefit from </a:t>
            </a:r>
            <a:r>
              <a:rPr lang="en-US" dirty="0" err="1"/>
              <a:t>OpEx</a:t>
            </a:r>
            <a:r>
              <a:rPr lang="en-US" dirty="0"/>
              <a:t>, but the scale of gains is limited compared to high‑volume operations.</a:t>
            </a:r>
          </a:p>
          <a:p>
            <a:r>
              <a:rPr lang="en-US" b="1" dirty="0"/>
              <a:t>c) Creative design office</a:t>
            </a:r>
            <a:r>
              <a:rPr lang="en-US" dirty="0"/>
              <a:t> → Creativity thrives on flexibility, not rigid process optimization. </a:t>
            </a:r>
            <a:r>
              <a:rPr lang="en-US" dirty="0" err="1"/>
              <a:t>OpEx</a:t>
            </a:r>
            <a:r>
              <a:rPr lang="en-US" dirty="0"/>
              <a:t> is less relevant here.</a:t>
            </a:r>
          </a:p>
          <a:p>
            <a:r>
              <a:rPr lang="en-US" b="1" dirty="0"/>
              <a:t>d) Research and product‑based</a:t>
            </a:r>
            <a:r>
              <a:rPr lang="en-US" dirty="0"/>
              <a:t> → Focus is on innovation and discovery, where variability is natural and </a:t>
            </a:r>
            <a:r>
              <a:rPr lang="en-US" dirty="0" err="1"/>
              <a:t>OpEx</a:t>
            </a:r>
            <a:r>
              <a:rPr lang="en-US" dirty="0"/>
              <a:t> tools are less effective.</a:t>
            </a:r>
          </a:p>
          <a:p>
            <a:endParaRPr lang="en-US" dirty="0"/>
          </a:p>
          <a:p>
            <a:r>
              <a:rPr lang="en-US" dirty="0"/>
              <a:t>👉 So, the type of company </a:t>
            </a:r>
            <a:r>
              <a:rPr lang="en-US" b="1" dirty="0"/>
              <a:t>most likely to implement Operational Excellence</a:t>
            </a:r>
            <a:r>
              <a:rPr lang="en-US" dirty="0"/>
              <a:t> is one that is </a:t>
            </a:r>
            <a:r>
              <a:rPr lang="en-US" b="1" dirty="0"/>
              <a:t>high‑volume and transaction‑oriented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0956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All of the above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Lean Six Sigma, a </a:t>
            </a:r>
            <a:r>
              <a:rPr lang="en-US" b="1" dirty="0"/>
              <a:t>stakeholder</a:t>
            </a:r>
            <a:r>
              <a:rPr lang="en-US" dirty="0"/>
              <a:t> is </a:t>
            </a:r>
            <a:r>
              <a:rPr lang="en-US" b="1" dirty="0"/>
              <a:t>any person or group that can affect, or is affected by, the outcome of a project</a:t>
            </a:r>
            <a:r>
              <a:rPr lang="en-US" dirty="0"/>
              <a:t>. This includes both internal and external parties.</a:t>
            </a:r>
          </a:p>
          <a:p>
            <a:r>
              <a:rPr lang="en-US" b="1" dirty="0"/>
              <a:t>Customers</a:t>
            </a:r>
            <a:r>
              <a:rPr lang="en-US" dirty="0"/>
              <a:t> → Always key stakeholders, since their needs define value and project goals.</a:t>
            </a:r>
          </a:p>
          <a:p>
            <a:r>
              <a:rPr lang="en-US" b="1" dirty="0"/>
              <a:t>Suppliers</a:t>
            </a:r>
            <a:r>
              <a:rPr lang="en-US" dirty="0"/>
              <a:t> → Often involved because process improvements may affect supply chain performance, quality, and delivery.</a:t>
            </a:r>
          </a:p>
          <a:p>
            <a:r>
              <a:rPr lang="en-US" b="1" dirty="0"/>
              <a:t>Competitors</a:t>
            </a:r>
            <a:r>
              <a:rPr lang="en-US" dirty="0"/>
              <a:t> → While not directly engaged in your project, they are still considered </a:t>
            </a:r>
            <a:r>
              <a:rPr lang="en-US" b="1" dirty="0"/>
              <a:t>indirect stakeholders</a:t>
            </a:r>
            <a:r>
              <a:rPr lang="en-US" dirty="0"/>
              <a:t> because your improvements can shift market dynamics, customer expectations, and industry benchmarks.</a:t>
            </a:r>
          </a:p>
          <a:p>
            <a:r>
              <a:rPr lang="en-US" dirty="0"/>
              <a:t>Thus, all of these groups can be classified as stakeholders in some way.</a:t>
            </a:r>
          </a:p>
          <a:p>
            <a:endParaRPr lang="en-US" b="1" dirty="0"/>
          </a:p>
          <a:p>
            <a:r>
              <a:rPr lang="en-US" b="1" dirty="0"/>
              <a:t>❌ Why not just one group?</a:t>
            </a:r>
          </a:p>
          <a:p>
            <a:r>
              <a:rPr lang="en-US" b="1" dirty="0"/>
              <a:t>a) The competitor</a:t>
            </a:r>
            <a:r>
              <a:rPr lang="en-US" dirty="0"/>
              <a:t> → Rarely engaged directly, but still indirectly impacted.</a:t>
            </a:r>
          </a:p>
          <a:p>
            <a:r>
              <a:rPr lang="en-US" b="1" dirty="0"/>
              <a:t>b) The customer</a:t>
            </a:r>
            <a:r>
              <a:rPr lang="en-US" dirty="0"/>
              <a:t> → Definitely a stakeholder, but not the only one.</a:t>
            </a:r>
          </a:p>
          <a:p>
            <a:r>
              <a:rPr lang="en-US" b="1" dirty="0"/>
              <a:t>c) The supplier</a:t>
            </a:r>
            <a:r>
              <a:rPr lang="en-US" dirty="0"/>
              <a:t> → Also a stakeholder, but again not the only one.</a:t>
            </a:r>
          </a:p>
          <a:p>
            <a:r>
              <a:rPr lang="en-US" b="1" dirty="0"/>
              <a:t>d) All of the above</a:t>
            </a:r>
            <a:r>
              <a:rPr lang="en-US" dirty="0"/>
              <a:t> → Correct, since Lean Six Sigma projects can influence or be influenced by all these groups.</a:t>
            </a:r>
          </a:p>
          <a:p>
            <a:endParaRPr lang="en-US" dirty="0"/>
          </a:p>
          <a:p>
            <a:r>
              <a:rPr lang="en-US" dirty="0"/>
              <a:t>👉 So, in Lean Six Sigma, </a:t>
            </a:r>
            <a:r>
              <a:rPr lang="en-US" b="1" dirty="0"/>
              <a:t>stakeholders include customers, suppliers, competitors, employees, managers, regulators, and more</a:t>
            </a:r>
            <a:r>
              <a:rPr lang="en-US" dirty="0"/>
              <a:t> — essentially anyone with an interest in or influence on the project.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18793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A process developed and agreed by employees, to be followed on the shop floor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A </a:t>
            </a:r>
            <a:r>
              <a:rPr lang="en-US" b="1" dirty="0"/>
              <a:t>Standard Operating Procedure (SOP)</a:t>
            </a:r>
            <a:r>
              <a:rPr lang="en-US" dirty="0"/>
              <a:t> is:</a:t>
            </a:r>
          </a:p>
          <a:p>
            <a:r>
              <a:rPr lang="en-US" dirty="0"/>
              <a:t>A </a:t>
            </a:r>
            <a:r>
              <a:rPr lang="en-US" b="1" dirty="0"/>
              <a:t>clear, written set of step‑by‑step instructions</a:t>
            </a:r>
            <a:r>
              <a:rPr lang="en-US" dirty="0"/>
              <a:t> that describes how to perform a specific task or process consistently.</a:t>
            </a:r>
          </a:p>
          <a:p>
            <a:r>
              <a:rPr lang="en-US" dirty="0"/>
              <a:t>It is </a:t>
            </a:r>
            <a:r>
              <a:rPr lang="en-US" b="1" dirty="0"/>
              <a:t>developed with input from the employees</a:t>
            </a:r>
            <a:r>
              <a:rPr lang="en-US" dirty="0"/>
              <a:t> who actually perform the work, ensuring practicality and ownership.</a:t>
            </a:r>
          </a:p>
          <a:p>
            <a:r>
              <a:rPr lang="en-US" dirty="0"/>
              <a:t>The purpose is to </a:t>
            </a:r>
            <a:r>
              <a:rPr lang="en-US" b="1" dirty="0"/>
              <a:t>standardize work</a:t>
            </a:r>
            <a:r>
              <a:rPr lang="en-US" dirty="0"/>
              <a:t>, reduce variation, improve safety, and maintain quality.</a:t>
            </a:r>
          </a:p>
          <a:p>
            <a:r>
              <a:rPr lang="en-US" dirty="0"/>
              <a:t>SOPs are </a:t>
            </a:r>
            <a:r>
              <a:rPr lang="en-US" b="1" dirty="0"/>
              <a:t>living documents</a:t>
            </a:r>
            <a:r>
              <a:rPr lang="en-US" dirty="0"/>
              <a:t> — they can be updated as processes improve, not just filed away.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“A document that is prepared and filed for audit purposes”</a:t>
            </a:r>
            <a:r>
              <a:rPr lang="en-US" dirty="0"/>
              <a:t> → Too narrow. While SOPs can support audits, their main purpose is guiding daily work.</a:t>
            </a:r>
          </a:p>
          <a:p>
            <a:r>
              <a:rPr lang="en-US" b="1" dirty="0"/>
              <a:t>“A set of rules developed by higher management that employees must follow and never question”</a:t>
            </a:r>
            <a:r>
              <a:rPr lang="en-US" dirty="0"/>
              <a:t> → Incorrect. SOPs should be collaborative and open to continuous improvement, not rigid top‑down rules.</a:t>
            </a:r>
          </a:p>
          <a:p>
            <a:r>
              <a:rPr lang="en-US" b="1" dirty="0"/>
              <a:t>“A detailed set of instructions on how to push equipment to the limits of its capability”</a:t>
            </a:r>
            <a:r>
              <a:rPr lang="en-US" dirty="0"/>
              <a:t> → Misleading. SOPs focus on safe, consistent operation, not stressing equipment.</a:t>
            </a:r>
          </a:p>
          <a:p>
            <a:endParaRPr lang="en-US" dirty="0"/>
          </a:p>
          <a:p>
            <a:r>
              <a:rPr lang="en-US" dirty="0"/>
              <a:t>👉 So, the best description of a </a:t>
            </a:r>
            <a:r>
              <a:rPr lang="en-US" b="1" dirty="0"/>
              <a:t>Standard Operating Procedure (SOP)</a:t>
            </a:r>
            <a:r>
              <a:rPr lang="en-US" dirty="0"/>
              <a:t> is: </a:t>
            </a:r>
            <a:r>
              <a:rPr lang="en-US" b="1" dirty="0"/>
              <a:t>“A process developed and agreed by employees, to be followed on the shop floor.”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86436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📌 SIPOC Breakdown</a:t>
            </a:r>
          </a:p>
          <a:p>
            <a:r>
              <a:rPr lang="en-US" dirty="0"/>
              <a:t>SIPOC is an acronym for:</a:t>
            </a:r>
          </a:p>
          <a:p>
            <a:r>
              <a:rPr lang="en-US" b="1" dirty="0"/>
              <a:t>S</a:t>
            </a:r>
            <a:r>
              <a:rPr lang="en-US" dirty="0"/>
              <a:t> → </a:t>
            </a:r>
            <a:r>
              <a:rPr lang="en-US" b="1" dirty="0"/>
              <a:t>Suppliers</a:t>
            </a:r>
            <a:r>
              <a:rPr lang="en-US" dirty="0"/>
              <a:t> (who provides the inputs)</a:t>
            </a:r>
          </a:p>
          <a:p>
            <a:r>
              <a:rPr lang="en-US" b="1" dirty="0"/>
              <a:t>I</a:t>
            </a:r>
            <a:r>
              <a:rPr lang="en-US" dirty="0"/>
              <a:t> → </a:t>
            </a:r>
            <a:r>
              <a:rPr lang="en-US" b="1" dirty="0"/>
              <a:t>Inputs</a:t>
            </a:r>
            <a:r>
              <a:rPr lang="en-US" dirty="0"/>
              <a:t> (what is provided to the process)</a:t>
            </a:r>
          </a:p>
          <a:p>
            <a:r>
              <a:rPr lang="en-US" b="1" dirty="0"/>
              <a:t>P</a:t>
            </a:r>
            <a:r>
              <a:rPr lang="en-US" dirty="0"/>
              <a:t> → </a:t>
            </a:r>
            <a:r>
              <a:rPr lang="en-US" b="1" dirty="0"/>
              <a:t>Process</a:t>
            </a:r>
            <a:r>
              <a:rPr lang="en-US" dirty="0"/>
              <a:t> (the high‑level steps of the process)</a:t>
            </a:r>
          </a:p>
          <a:p>
            <a:r>
              <a:rPr lang="en-US" b="1" dirty="0"/>
              <a:t>O</a:t>
            </a:r>
            <a:r>
              <a:rPr lang="en-US" dirty="0"/>
              <a:t> → </a:t>
            </a:r>
            <a:r>
              <a:rPr lang="en-US" b="1" dirty="0"/>
              <a:t>Outputs</a:t>
            </a:r>
            <a:r>
              <a:rPr lang="en-US" dirty="0"/>
              <a:t> (the results/products of the process)</a:t>
            </a:r>
          </a:p>
          <a:p>
            <a:r>
              <a:rPr lang="en-US" b="1" dirty="0"/>
              <a:t>C</a:t>
            </a:r>
            <a:r>
              <a:rPr lang="en-US" dirty="0"/>
              <a:t> → </a:t>
            </a:r>
            <a:r>
              <a:rPr lang="en-US" b="1" dirty="0"/>
              <a:t>Customers</a:t>
            </a:r>
            <a:r>
              <a:rPr lang="en-US" dirty="0"/>
              <a:t> (who receives the outputs)</a:t>
            </a:r>
          </a:p>
          <a:p>
            <a:endParaRPr lang="en-US" b="1" dirty="0"/>
          </a:p>
          <a:p>
            <a:r>
              <a:rPr lang="en-US" b="1" dirty="0"/>
              <a:t>Matching to the list</a:t>
            </a:r>
          </a:p>
          <a:p>
            <a:r>
              <a:rPr lang="en-US" b="1" dirty="0"/>
              <a:t>A description of the steps in the process</a:t>
            </a:r>
            <a:r>
              <a:rPr lang="en-US" dirty="0"/>
              <a:t> → ✅ </a:t>
            </a:r>
            <a:r>
              <a:rPr lang="en-US" b="1" dirty="0"/>
              <a:t>Process</a:t>
            </a:r>
            <a:endParaRPr lang="en-US" dirty="0"/>
          </a:p>
          <a:p>
            <a:r>
              <a:rPr lang="en-US" b="1" dirty="0"/>
              <a:t>Definition of who the suppliers are</a:t>
            </a:r>
            <a:r>
              <a:rPr lang="en-US" dirty="0"/>
              <a:t> → ✅ </a:t>
            </a:r>
            <a:r>
              <a:rPr lang="en-US" b="1" dirty="0"/>
              <a:t>Suppliers</a:t>
            </a:r>
            <a:endParaRPr lang="en-US" dirty="0"/>
          </a:p>
          <a:p>
            <a:r>
              <a:rPr lang="en-US" b="1" dirty="0"/>
              <a:t>The supplier’s expectation of outputs</a:t>
            </a:r>
            <a:r>
              <a:rPr lang="en-US" dirty="0"/>
              <a:t> → ❌ Not part of SIPOC (we capture </a:t>
            </a:r>
            <a:r>
              <a:rPr lang="en-US" i="1" dirty="0"/>
              <a:t>inputs</a:t>
            </a:r>
            <a:r>
              <a:rPr lang="en-US" dirty="0"/>
              <a:t> from suppliers, not their expectations of outputs).</a:t>
            </a:r>
          </a:p>
          <a:p>
            <a:r>
              <a:rPr lang="en-US" b="1" dirty="0"/>
              <a:t>The customers of outputs</a:t>
            </a:r>
            <a:r>
              <a:rPr lang="en-US" dirty="0"/>
              <a:t> → ✅ </a:t>
            </a:r>
            <a:r>
              <a:rPr lang="en-US" b="1" dirty="0"/>
              <a:t>Customers</a:t>
            </a:r>
            <a:endParaRPr lang="en-US" dirty="0"/>
          </a:p>
          <a:p>
            <a:r>
              <a:rPr lang="en-US" b="1" dirty="0"/>
              <a:t>✅ Correct Answer: b) 1, 2, 4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🎯 Key Takeaway</a:t>
            </a:r>
          </a:p>
          <a:p>
            <a:r>
              <a:rPr lang="en-US" dirty="0"/>
              <a:t>When creating a SIPOC analysis, you identify:</a:t>
            </a:r>
          </a:p>
          <a:p>
            <a:r>
              <a:rPr lang="en-US" b="1" dirty="0"/>
              <a:t>Suppliers</a:t>
            </a:r>
            <a:r>
              <a:rPr lang="en-US" dirty="0"/>
              <a:t> (2)</a:t>
            </a:r>
          </a:p>
          <a:p>
            <a:r>
              <a:rPr lang="en-US" b="1" dirty="0"/>
              <a:t>Process steps</a:t>
            </a:r>
            <a:r>
              <a:rPr lang="en-US" dirty="0"/>
              <a:t> (1)</a:t>
            </a:r>
          </a:p>
          <a:p>
            <a:r>
              <a:rPr lang="en-US" b="1" dirty="0"/>
              <a:t>Customers</a:t>
            </a:r>
            <a:r>
              <a:rPr lang="en-US" dirty="0"/>
              <a:t> (4)</a:t>
            </a:r>
          </a:p>
          <a:p>
            <a:r>
              <a:rPr lang="en-US" dirty="0"/>
              <a:t>Along with </a:t>
            </a:r>
            <a:r>
              <a:rPr lang="en-US" b="1" dirty="0"/>
              <a:t>Inputs</a:t>
            </a:r>
            <a:r>
              <a:rPr lang="en-US" dirty="0"/>
              <a:t> and </a:t>
            </a:r>
            <a:r>
              <a:rPr lang="en-US" b="1" dirty="0"/>
              <a:t>Outputs</a:t>
            </a:r>
            <a:r>
              <a:rPr lang="en-US" dirty="0"/>
              <a:t> (not listed in the options here).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445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Data visualization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Humans are naturally skilled at recognizing </a:t>
            </a:r>
            <a:r>
              <a:rPr lang="en-US" b="1" dirty="0"/>
              <a:t>patterns, differences in line length, shapes, orientations, and colors</a:t>
            </a:r>
            <a:r>
              <a:rPr lang="en-US" dirty="0"/>
              <a:t> with very little mental effort.</a:t>
            </a:r>
          </a:p>
          <a:p>
            <a:r>
              <a:rPr lang="en-US" b="1" dirty="0"/>
              <a:t>Data visualization</a:t>
            </a:r>
            <a:r>
              <a:rPr lang="en-US" dirty="0"/>
              <a:t> leverages this ability by presenting information in charts, graphs, and visual formats that make complex data easier to understand quickly.</a:t>
            </a:r>
          </a:p>
          <a:p>
            <a:r>
              <a:rPr lang="en-US" dirty="0"/>
              <a:t>Instead of scanning through raw numbers, people can instantly spot </a:t>
            </a:r>
            <a:r>
              <a:rPr lang="en-US" b="1" dirty="0"/>
              <a:t>trends, outliers, and relationships</a:t>
            </a:r>
            <a:r>
              <a:rPr lang="en-US" dirty="0"/>
              <a:t> when data is visualized.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Vision statement</a:t>
            </a:r>
            <a:r>
              <a:rPr lang="en-US" dirty="0"/>
              <a:t> → This is a guiding declaration of purpose, not a visual tool.</a:t>
            </a:r>
          </a:p>
          <a:p>
            <a:r>
              <a:rPr lang="en-US" b="1" dirty="0"/>
              <a:t>c) Lean performance metrics</a:t>
            </a:r>
            <a:r>
              <a:rPr lang="en-US" dirty="0"/>
              <a:t> → These are measurements of performance, but not necessarily presented visually.</a:t>
            </a:r>
          </a:p>
          <a:p>
            <a:r>
              <a:rPr lang="en-US" b="1" dirty="0"/>
              <a:t>d) A3-report</a:t>
            </a:r>
            <a:r>
              <a:rPr lang="en-US" dirty="0"/>
              <a:t> → A structured problem‑solving document, which may include visuals, but its purpose is broader than just leveraging human visual perception.</a:t>
            </a:r>
          </a:p>
          <a:p>
            <a:endParaRPr lang="en-US" dirty="0"/>
          </a:p>
          <a:p>
            <a:r>
              <a:rPr lang="en-US" dirty="0"/>
              <a:t>👉 So, the practice that takes advantage of our ability to quickly distinguish </a:t>
            </a:r>
            <a:r>
              <a:rPr lang="en-US" b="1" dirty="0"/>
              <a:t>line length, shape, orientation, and color</a:t>
            </a:r>
            <a:r>
              <a:rPr lang="en-US" dirty="0"/>
              <a:t> is </a:t>
            </a:r>
            <a:r>
              <a:rPr lang="en-US" b="1" dirty="0"/>
              <a:t>Data Visualization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49654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Calling a customer to confirm order details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Over‑processing</a:t>
            </a:r>
            <a:r>
              <a:rPr lang="en-US" dirty="0"/>
              <a:t> is one of the 7 wastes in Lean. It refers to doing </a:t>
            </a:r>
            <a:r>
              <a:rPr lang="en-US" b="1" dirty="0"/>
              <a:t>more work than is necessary</a:t>
            </a:r>
            <a:r>
              <a:rPr lang="en-US" dirty="0"/>
              <a:t> to meet customer requirements, or adding steps that the customer does not value.</a:t>
            </a:r>
          </a:p>
          <a:p>
            <a:r>
              <a:rPr lang="en-US" dirty="0"/>
              <a:t>Examples include: </a:t>
            </a:r>
          </a:p>
          <a:p>
            <a:pPr lvl="1"/>
            <a:r>
              <a:rPr lang="en-US" dirty="0"/>
              <a:t>Adding extra polishing or finishing beyond what the customer needs.</a:t>
            </a:r>
          </a:p>
          <a:p>
            <a:pPr lvl="1"/>
            <a:r>
              <a:rPr lang="en-US" dirty="0"/>
              <a:t>Performing redundant checks or approvals.</a:t>
            </a:r>
          </a:p>
          <a:p>
            <a:pPr lvl="1"/>
            <a:r>
              <a:rPr lang="en-US" dirty="0"/>
              <a:t>Collecting more information than required.</a:t>
            </a:r>
          </a:p>
          <a:p>
            <a:r>
              <a:rPr lang="en-US" b="1" dirty="0"/>
              <a:t>Calling a customer to confirm order details</a:t>
            </a:r>
            <a:r>
              <a:rPr lang="en-US" dirty="0"/>
              <a:t> is an example of over‑processing because:</a:t>
            </a:r>
          </a:p>
          <a:p>
            <a:r>
              <a:rPr lang="en-US" dirty="0"/>
              <a:t>If the process were designed correctly, the order details should already be captured accurately the first time.</a:t>
            </a:r>
          </a:p>
          <a:p>
            <a:r>
              <a:rPr lang="en-US" dirty="0"/>
              <a:t>The extra call adds time and effort without adding real value from the customer’s perspective.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Errors found at final inspection</a:t>
            </a:r>
            <a:r>
              <a:rPr lang="en-US" dirty="0"/>
              <a:t> → This is a </a:t>
            </a:r>
            <a:r>
              <a:rPr lang="en-US" b="1" dirty="0"/>
              <a:t>Defect waste</a:t>
            </a:r>
            <a:r>
              <a:rPr lang="en-US" dirty="0"/>
              <a:t>, not over‑processing.</a:t>
            </a:r>
          </a:p>
          <a:p>
            <a:r>
              <a:rPr lang="en-US" b="1" dirty="0"/>
              <a:t>c) Using drop down boxes on a web form</a:t>
            </a:r>
            <a:r>
              <a:rPr lang="en-US" dirty="0"/>
              <a:t> → This is actually a process simplification, not waste.</a:t>
            </a:r>
          </a:p>
          <a:p>
            <a:r>
              <a:rPr lang="en-US" b="1" dirty="0"/>
              <a:t>d) Searching for stock for a customer</a:t>
            </a:r>
            <a:r>
              <a:rPr lang="en-US" dirty="0"/>
              <a:t> → This is </a:t>
            </a:r>
            <a:r>
              <a:rPr lang="en-US" b="1" dirty="0"/>
              <a:t>Motion waste</a:t>
            </a:r>
            <a:r>
              <a:rPr lang="en-US" dirty="0"/>
              <a:t> (unnecessary searching/movement).</a:t>
            </a:r>
          </a:p>
          <a:p>
            <a:endParaRPr lang="en-US" dirty="0"/>
          </a:p>
          <a:p>
            <a:r>
              <a:rPr lang="en-US" dirty="0"/>
              <a:t>👉 So, the waste example of </a:t>
            </a:r>
            <a:r>
              <a:rPr lang="en-US" b="1" dirty="0"/>
              <a:t>Over‑processing</a:t>
            </a:r>
            <a:r>
              <a:rPr lang="en-US" dirty="0"/>
              <a:t> is: </a:t>
            </a:r>
            <a:r>
              <a:rPr lang="en-US" b="1" dirty="0"/>
              <a:t>“Calling a customer to confirm order details.”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343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1, 2, 4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When teams brainstorm on the </a:t>
            </a:r>
            <a:r>
              <a:rPr lang="en-US" b="1" dirty="0"/>
              <a:t>cause of an issue</a:t>
            </a:r>
            <a:r>
              <a:rPr lang="en-US" dirty="0"/>
              <a:t>, the typical outputs are:</a:t>
            </a:r>
          </a:p>
          <a:p>
            <a:r>
              <a:rPr lang="en-US" b="1" dirty="0"/>
              <a:t>Suspected causes of an issue on sticky notes, arranged in clusters</a:t>
            </a:r>
            <a:r>
              <a:rPr lang="en-US" dirty="0"/>
              <a:t> → This is a common brainstorming output, often the first step.</a:t>
            </a:r>
          </a:p>
          <a:p>
            <a:r>
              <a:rPr lang="en-US" b="1" dirty="0"/>
              <a:t>Answers to a set of questions displayed in an Affinity Diagram</a:t>
            </a:r>
            <a:r>
              <a:rPr lang="en-US" dirty="0"/>
              <a:t> → Affinity diagrams are used to organize brainstormed ideas into themes.</a:t>
            </a:r>
          </a:p>
          <a:p>
            <a:r>
              <a:rPr lang="en-US" b="1" dirty="0"/>
              <a:t>Six potential groups of causes displayed in a Fishbone (Ishikawa) diagram</a:t>
            </a:r>
            <a:r>
              <a:rPr lang="en-US" dirty="0"/>
              <a:t> → A structured way to categorize brainstormed causes (e.g., Methods, Machines, Materials, Manpower, Measurement, Environment).</a:t>
            </a:r>
          </a:p>
          <a:p>
            <a:endParaRPr lang="en-US" dirty="0"/>
          </a:p>
          <a:p>
            <a:r>
              <a:rPr lang="en-US" b="1" dirty="0"/>
              <a:t>❌ Why not #3?</a:t>
            </a:r>
          </a:p>
          <a:p>
            <a:r>
              <a:rPr lang="en-US" b="1" dirty="0"/>
              <a:t>Circular diagram divided into portions to represent categories</a:t>
            </a:r>
            <a:r>
              <a:rPr lang="en-US" dirty="0"/>
              <a:t> → That’s a </a:t>
            </a:r>
            <a:r>
              <a:rPr lang="en-US" b="1" dirty="0"/>
              <a:t>Pie Chart</a:t>
            </a:r>
            <a:r>
              <a:rPr lang="en-US" dirty="0"/>
              <a:t>, which is used for data visualization, not for capturing brainstormed causes.</a:t>
            </a:r>
          </a:p>
          <a:p>
            <a:endParaRPr lang="en-US" dirty="0"/>
          </a:p>
          <a:p>
            <a:r>
              <a:rPr lang="en-US" dirty="0"/>
              <a:t>👉 So, the outputs most likely created from a brainstorming session on causes are </a:t>
            </a:r>
            <a:r>
              <a:rPr lang="en-US" b="1" dirty="0"/>
              <a:t>1, 2, and 4</a:t>
            </a:r>
            <a:r>
              <a:rPr lang="en-US" dirty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16914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Regularly check progress against plan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Short Interval Management (SIM)</a:t>
            </a:r>
            <a:r>
              <a:rPr lang="en-US" dirty="0"/>
              <a:t> is a Lean management practice where teams </a:t>
            </a:r>
            <a:r>
              <a:rPr lang="en-US" b="1" dirty="0"/>
              <a:t>review performance at short, regular intervals</a:t>
            </a:r>
            <a:r>
              <a:rPr lang="en-US" dirty="0"/>
              <a:t> (e.g., hourly, every shift, or daily).</a:t>
            </a:r>
          </a:p>
          <a:p>
            <a:r>
              <a:rPr lang="en-US" dirty="0"/>
              <a:t>The purpose is to </a:t>
            </a:r>
            <a:r>
              <a:rPr lang="en-US" b="1" dirty="0"/>
              <a:t>check progress against the plan</a:t>
            </a:r>
            <a:r>
              <a:rPr lang="en-US" dirty="0"/>
              <a:t>, identify small deviations early, and take corrective action quickly before issues escalate.</a:t>
            </a:r>
          </a:p>
          <a:p>
            <a:r>
              <a:rPr lang="en-US" dirty="0"/>
              <a:t>These reviews are short, focused, and often supported by </a:t>
            </a:r>
            <a:r>
              <a:rPr lang="en-US" b="1" dirty="0"/>
              <a:t>visual management tools</a:t>
            </a:r>
            <a:r>
              <a:rPr lang="en-US" dirty="0"/>
              <a:t> (dashboards, boards, KPIs).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Determine solutions to deal with issues</a:t>
            </a:r>
            <a:r>
              <a:rPr lang="en-US" dirty="0"/>
              <a:t> → Problem‑solving may happen, but the </a:t>
            </a:r>
            <a:r>
              <a:rPr lang="en-US" i="1" dirty="0"/>
              <a:t>core characteristic</a:t>
            </a:r>
            <a:r>
              <a:rPr lang="en-US" dirty="0"/>
              <a:t> of SIM is monitoring progress frequently, not deep problem analysis.</a:t>
            </a:r>
          </a:p>
          <a:p>
            <a:r>
              <a:rPr lang="en-US" b="1" dirty="0"/>
              <a:t>b) Ensure the team meet multiple times a day</a:t>
            </a:r>
            <a:r>
              <a:rPr lang="en-US" dirty="0"/>
              <a:t> → SIM meetings are short and regular, but the essence is not the frequency of meetings, it’s the </a:t>
            </a:r>
            <a:r>
              <a:rPr lang="en-US" b="1" dirty="0"/>
              <a:t>progress check</a:t>
            </a:r>
            <a:r>
              <a:rPr lang="en-US" dirty="0"/>
              <a:t>.</a:t>
            </a:r>
          </a:p>
          <a:p>
            <a:r>
              <a:rPr lang="en-US" b="1" dirty="0"/>
              <a:t>c) Sit together as a team to increase morale</a:t>
            </a:r>
            <a:r>
              <a:rPr lang="en-US" dirty="0"/>
              <a:t> → Teamwork and morale may improve as a side benefit, but that’s not the defining feature of SIM.</a:t>
            </a:r>
          </a:p>
          <a:p>
            <a:endParaRPr lang="en-US" dirty="0"/>
          </a:p>
          <a:p>
            <a:r>
              <a:rPr lang="en-US" dirty="0"/>
              <a:t>👉 So, the defining characteristic of </a:t>
            </a:r>
            <a:r>
              <a:rPr lang="en-US" b="1" dirty="0"/>
              <a:t>Short Interval Management (SIM)</a:t>
            </a:r>
            <a:r>
              <a:rPr lang="en-US" dirty="0"/>
              <a:t> is: </a:t>
            </a:r>
            <a:r>
              <a:rPr lang="en-US" b="1" dirty="0"/>
              <a:t>“Regularly checking progress against plan.”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72089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✅ Correct Answer: </a:t>
            </a:r>
            <a:r>
              <a:rPr lang="en-US" b="1" dirty="0"/>
              <a:t>a) Maturity of an organization's approach on continuous improvement</a:t>
            </a:r>
            <a:endParaRPr lang="en-US" dirty="0"/>
          </a:p>
          <a:p>
            <a:endParaRPr lang="en-US" dirty="0"/>
          </a:p>
          <a:p>
            <a:r>
              <a:rPr lang="en-US" dirty="0"/>
              <a:t>📌 Explanation</a:t>
            </a:r>
          </a:p>
          <a:p>
            <a:r>
              <a:rPr lang="en-US" dirty="0"/>
              <a:t>The </a:t>
            </a:r>
            <a:r>
              <a:rPr lang="en-US" b="1" dirty="0"/>
              <a:t>maturity of an organization’s continuous improvement culture</a:t>
            </a:r>
            <a:r>
              <a:rPr lang="en-US" dirty="0"/>
              <a:t> is the most useful consideration when deciding whether to apply Lean or Six Sigma.</a:t>
            </a:r>
          </a:p>
          <a:p>
            <a:r>
              <a:rPr lang="en-US" dirty="0"/>
              <a:t>If an organization is </a:t>
            </a:r>
            <a:r>
              <a:rPr lang="en-US" b="1" dirty="0"/>
              <a:t>early in its improvement journey</a:t>
            </a:r>
            <a:r>
              <a:rPr lang="en-US" dirty="0"/>
              <a:t>, Lean tools (which are simpler, visual, and focused on waste elimination) are often the best starting point.</a:t>
            </a:r>
          </a:p>
          <a:p>
            <a:r>
              <a:rPr lang="en-US" dirty="0"/>
              <a:t>If the organization already has a </a:t>
            </a:r>
            <a:r>
              <a:rPr lang="en-US" b="1" dirty="0"/>
              <a:t>mature culture of measurement, data accuracy, and structured problem‑solving</a:t>
            </a:r>
            <a:r>
              <a:rPr lang="en-US" dirty="0"/>
              <a:t>, then Six Sigma tools (which are more data‑intensive and statistically rigorous) can be applied effectively.</a:t>
            </a:r>
          </a:p>
          <a:p>
            <a:r>
              <a:rPr lang="en-US" dirty="0"/>
              <a:t>In other words, the </a:t>
            </a:r>
            <a:r>
              <a:rPr lang="en-US" b="1" dirty="0"/>
              <a:t>readiness of the organization</a:t>
            </a:r>
            <a:r>
              <a:rPr lang="en-US" dirty="0"/>
              <a:t> determines which methodology will be most successful.</a:t>
            </a:r>
          </a:p>
          <a:p>
            <a:endParaRPr lang="en-US" dirty="0"/>
          </a:p>
          <a:p>
            <a:r>
              <a:rPr lang="en-US" dirty="0"/>
              <a:t>❌ Why not the others?</a:t>
            </a:r>
          </a:p>
          <a:p>
            <a:r>
              <a:rPr lang="en-US" b="1" dirty="0"/>
              <a:t>b) Suspected number and complexity of problems</a:t>
            </a:r>
            <a:r>
              <a:rPr lang="en-US" dirty="0"/>
              <a:t> → Important, but the organization’s maturity level is a stronger deciding factor.</a:t>
            </a:r>
          </a:p>
          <a:p>
            <a:r>
              <a:rPr lang="en-US" b="1" dirty="0"/>
              <a:t>c) Flexibility of the quality management system</a:t>
            </a:r>
            <a:r>
              <a:rPr lang="en-US" dirty="0"/>
              <a:t> → This affects implementation ease, but not the core choice between Lean and Six Sigma.</a:t>
            </a:r>
          </a:p>
          <a:p>
            <a:r>
              <a:rPr lang="en-US" b="1" dirty="0"/>
              <a:t>d) Accuracy of productivity measurement data</a:t>
            </a:r>
            <a:r>
              <a:rPr lang="en-US" dirty="0"/>
              <a:t> → Critical for Six Sigma, but again, maturity of the improvement culture comes first.</a:t>
            </a:r>
          </a:p>
          <a:p>
            <a:endParaRPr lang="en-US" dirty="0"/>
          </a:p>
          <a:p>
            <a:r>
              <a:rPr lang="en-US" dirty="0"/>
              <a:t>👉 So, the </a:t>
            </a:r>
            <a:r>
              <a:rPr lang="en-US" b="1" dirty="0"/>
              <a:t>most useful consideration</a:t>
            </a:r>
            <a:r>
              <a:rPr lang="en-US" dirty="0"/>
              <a:t> is: </a:t>
            </a:r>
            <a:r>
              <a:rPr lang="en-US" b="1" dirty="0"/>
              <a:t>“Maturity of an organization’s approach on continuous improvement.”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01106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✅ Correct Answer: d) The way in which a product goes through a number of process steps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A </a:t>
            </a:r>
            <a:r>
              <a:rPr lang="en-US" b="1" dirty="0"/>
              <a:t>Process Map</a:t>
            </a:r>
            <a:r>
              <a:rPr lang="en-US" dirty="0"/>
              <a:t> is a </a:t>
            </a:r>
            <a:r>
              <a:rPr lang="en-US" b="1" dirty="0"/>
              <a:t>visual representation of the sequence of steps</a:t>
            </a:r>
            <a:r>
              <a:rPr lang="en-US" dirty="0"/>
              <a:t> in a process.</a:t>
            </a:r>
          </a:p>
          <a:p>
            <a:r>
              <a:rPr lang="en-US" dirty="0"/>
              <a:t>It shows </a:t>
            </a:r>
            <a:r>
              <a:rPr lang="en-US" b="1" dirty="0"/>
              <a:t>how work flows</a:t>
            </a:r>
            <a:r>
              <a:rPr lang="en-US" dirty="0"/>
              <a:t> from start to finish, including tasks, decision points, and handoffs.</a:t>
            </a:r>
          </a:p>
          <a:p>
            <a:r>
              <a:rPr lang="en-US" dirty="0"/>
              <a:t>The main purpose is to </a:t>
            </a:r>
            <a:r>
              <a:rPr lang="en-US" b="1" dirty="0"/>
              <a:t>understand the process flow</a:t>
            </a:r>
            <a:r>
              <a:rPr lang="en-US" dirty="0"/>
              <a:t>, identify bottlenecks, redundancies, or inefficiencies, and provide a shared view for improvement discussions.</a:t>
            </a:r>
          </a:p>
          <a:p>
            <a:endParaRPr lang="en-US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The volume of Work in Process (WIP) at each step</a:t>
            </a:r>
            <a:r>
              <a:rPr lang="en-US" dirty="0"/>
              <a:t> → That’s measured with tools like </a:t>
            </a:r>
            <a:r>
              <a:rPr lang="en-US" b="1" dirty="0"/>
              <a:t>Value Stream Mapping</a:t>
            </a:r>
            <a:r>
              <a:rPr lang="en-US" dirty="0"/>
              <a:t>, not a basic process map.</a:t>
            </a:r>
          </a:p>
          <a:p>
            <a:r>
              <a:rPr lang="en-US" b="1" dirty="0"/>
              <a:t>b) How far a product is through a process</a:t>
            </a:r>
            <a:r>
              <a:rPr lang="en-US" dirty="0"/>
              <a:t> → That’s more about </a:t>
            </a:r>
            <a:r>
              <a:rPr lang="en-US" b="1" dirty="0"/>
              <a:t>tracking progress</a:t>
            </a:r>
            <a:r>
              <a:rPr lang="en-US" dirty="0"/>
              <a:t> (e.g., dashboards, Kanban boards), not process mapping.</a:t>
            </a:r>
          </a:p>
          <a:p>
            <a:r>
              <a:rPr lang="en-US" b="1" dirty="0"/>
              <a:t>c) The root cause of a defect in a process</a:t>
            </a:r>
            <a:r>
              <a:rPr lang="en-US" dirty="0"/>
              <a:t> → Root cause analysis requires tools like </a:t>
            </a:r>
            <a:r>
              <a:rPr lang="en-US" b="1" dirty="0"/>
              <a:t>Fishbone diagrams or 5 Whys</a:t>
            </a:r>
            <a:r>
              <a:rPr lang="en-US" dirty="0"/>
              <a:t>, not just a process map.</a:t>
            </a:r>
          </a:p>
          <a:p>
            <a:r>
              <a:rPr lang="en-US" b="1" dirty="0"/>
              <a:t>d) The way in which a product goes through a number of process steps</a:t>
            </a:r>
            <a:r>
              <a:rPr lang="en-US" dirty="0"/>
              <a:t> → Correct. This is exactly what a process map shows.</a:t>
            </a:r>
          </a:p>
          <a:p>
            <a:endParaRPr lang="en-US" dirty="0"/>
          </a:p>
          <a:p>
            <a:r>
              <a:rPr lang="en-US" dirty="0"/>
              <a:t>👉 So, the key information you can draw from a </a:t>
            </a:r>
            <a:r>
              <a:rPr lang="en-US" b="1" dirty="0"/>
              <a:t>Process Map</a:t>
            </a:r>
            <a:r>
              <a:rPr lang="en-US" dirty="0"/>
              <a:t> is: </a:t>
            </a:r>
            <a:r>
              <a:rPr lang="en-US" b="1" dirty="0"/>
              <a:t>“The way in which a product goes through a number of process steps.”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93213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Uses marks to count occurrences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A </a:t>
            </a:r>
            <a:r>
              <a:rPr lang="en-US" b="1" dirty="0"/>
              <a:t>Check Sheet</a:t>
            </a:r>
            <a:r>
              <a:rPr lang="en-US" dirty="0"/>
              <a:t> is one of the </a:t>
            </a:r>
            <a:r>
              <a:rPr lang="en-US" b="1" dirty="0"/>
              <a:t>Seven Basic Quality Tools</a:t>
            </a:r>
            <a:r>
              <a:rPr lang="en-US" dirty="0"/>
              <a:t> in Lean Six Sigma.</a:t>
            </a:r>
          </a:p>
          <a:p>
            <a:r>
              <a:rPr lang="en-US" dirty="0"/>
              <a:t>It is a </a:t>
            </a:r>
            <a:r>
              <a:rPr lang="en-US" b="1" dirty="0"/>
              <a:t>structured, simple form</a:t>
            </a:r>
            <a:r>
              <a:rPr lang="en-US" dirty="0"/>
              <a:t> used to collect data in real time, usually at the source of the process.</a:t>
            </a:r>
          </a:p>
          <a:p>
            <a:r>
              <a:rPr lang="en-US" dirty="0"/>
              <a:t>What makes it unique is that it </a:t>
            </a:r>
            <a:r>
              <a:rPr lang="en-US" b="1" dirty="0"/>
              <a:t>uses tally marks or check marks</a:t>
            </a:r>
            <a:r>
              <a:rPr lang="en-US" dirty="0"/>
              <a:t> to record the </a:t>
            </a:r>
            <a:r>
              <a:rPr lang="en-US" b="1" dirty="0"/>
              <a:t>frequency of events, defects, or categories</a:t>
            </a:r>
            <a:r>
              <a:rPr lang="en-US" dirty="0"/>
              <a:t>.</a:t>
            </a:r>
          </a:p>
          <a:p>
            <a:r>
              <a:rPr lang="en-US" dirty="0"/>
              <a:t>This makes it easy to spot patterns, trends, or the most common issues, and the data can later be used to build </a:t>
            </a:r>
            <a:r>
              <a:rPr lang="en-US" b="1" dirty="0"/>
              <a:t>Pareto charts, histograms, or other analyses</a:t>
            </a:r>
            <a:r>
              <a:rPr lang="en-US" dirty="0"/>
              <a:t>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Provides a discrete set of responses</a:t>
            </a:r>
            <a:r>
              <a:rPr lang="en-US" dirty="0"/>
              <a:t> → That’s more like a survey or questionnaire.</a:t>
            </a:r>
          </a:p>
          <a:p>
            <a:r>
              <a:rPr lang="en-US" b="1" dirty="0"/>
              <a:t>b) Utilizes pictures or diagrams</a:t>
            </a:r>
            <a:r>
              <a:rPr lang="en-US" dirty="0"/>
              <a:t> → That describes tools like </a:t>
            </a:r>
            <a:r>
              <a:rPr lang="en-US" b="1" dirty="0"/>
              <a:t>Cause-and-Effect Diagrams</a:t>
            </a:r>
            <a:r>
              <a:rPr lang="en-US" dirty="0"/>
              <a:t> or </a:t>
            </a:r>
            <a:r>
              <a:rPr lang="en-US" b="1" dirty="0"/>
              <a:t>Defect Location Check Sheets</a:t>
            </a:r>
            <a:r>
              <a:rPr lang="en-US" dirty="0"/>
              <a:t>, but not the general check sheet itself.</a:t>
            </a:r>
          </a:p>
          <a:p>
            <a:r>
              <a:rPr lang="en-US" b="1" dirty="0"/>
              <a:t>c) Records variable measurements</a:t>
            </a:r>
            <a:r>
              <a:rPr lang="en-US" dirty="0"/>
              <a:t> → That’s done with measurement systems or control charts, not a basic check sheet.</a:t>
            </a:r>
          </a:p>
          <a:p>
            <a:r>
              <a:rPr lang="en-US" b="1" dirty="0"/>
              <a:t>d) Uses marks to count occurrences</a:t>
            </a:r>
            <a:r>
              <a:rPr lang="en-US" dirty="0"/>
              <a:t> → Correct. This is the defining feature of a check sheet.</a:t>
            </a:r>
          </a:p>
          <a:p>
            <a:endParaRPr lang="en-US" dirty="0"/>
          </a:p>
          <a:p>
            <a:r>
              <a:rPr lang="en-US" dirty="0"/>
              <a:t>👉 So, the aspect that distinguishes a </a:t>
            </a:r>
            <a:r>
              <a:rPr lang="en-US" b="1" dirty="0"/>
              <a:t>Check Sheet</a:t>
            </a:r>
            <a:r>
              <a:rPr lang="en-US" dirty="0"/>
              <a:t> is that it </a:t>
            </a:r>
            <a:r>
              <a:rPr lang="en-US" b="1" dirty="0"/>
              <a:t>uses marks to count occurrences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92790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Creating a process with zero defects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Poka Yoke</a:t>
            </a:r>
            <a:r>
              <a:rPr lang="en-US" dirty="0"/>
              <a:t> (Japanese for </a:t>
            </a:r>
            <a:r>
              <a:rPr lang="en-US" i="1" dirty="0"/>
              <a:t>mistake-proofing</a:t>
            </a:r>
            <a:r>
              <a:rPr lang="en-US" dirty="0"/>
              <a:t>) is a Lean Six Sigma concept introduced by Shigeo Shingo in the Toyota Production System.</a:t>
            </a:r>
          </a:p>
          <a:p>
            <a:r>
              <a:rPr lang="en-US" dirty="0"/>
              <a:t>Its purpose is to </a:t>
            </a:r>
            <a:r>
              <a:rPr lang="en-US" b="1" dirty="0"/>
              <a:t>design processes in such a way that errors are either impossible to make or immediately detectable</a:t>
            </a:r>
            <a:r>
              <a:rPr lang="en-US" dirty="0"/>
              <a:t>.</a:t>
            </a:r>
          </a:p>
          <a:p>
            <a:r>
              <a:rPr lang="en-US" dirty="0"/>
              <a:t>By preventing mistakes at the source, Poka Yoke helps achieve </a:t>
            </a:r>
            <a:r>
              <a:rPr lang="en-US" b="1" dirty="0"/>
              <a:t>zero defects</a:t>
            </a:r>
            <a:r>
              <a:rPr lang="en-US" dirty="0"/>
              <a:t>, reducing reliance on inspection and rework.</a:t>
            </a:r>
          </a:p>
          <a:p>
            <a:r>
              <a:rPr lang="en-US" dirty="0"/>
              <a:t>Examples include: </a:t>
            </a:r>
          </a:p>
          <a:p>
            <a:pPr lvl="1"/>
            <a:r>
              <a:rPr lang="en-US" dirty="0"/>
              <a:t>USB plugs that only fit one way.</a:t>
            </a:r>
          </a:p>
          <a:p>
            <a:pPr lvl="1"/>
            <a:r>
              <a:rPr lang="en-US" dirty="0"/>
              <a:t>Microwave ovens that won’t start unless the door is closed.</a:t>
            </a:r>
          </a:p>
          <a:p>
            <a:pPr lvl="1"/>
            <a:r>
              <a:rPr lang="en-US" dirty="0"/>
              <a:t>Car seatbelt alarms that beep if not fastened.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Limiting quality control to a final inspection</a:t>
            </a:r>
            <a:r>
              <a:rPr lang="en-US" dirty="0"/>
              <a:t> → Poka Yoke aims to eliminate the need for heavy final inspection, not limit it.</a:t>
            </a:r>
          </a:p>
          <a:p>
            <a:r>
              <a:rPr lang="en-US" b="1" dirty="0"/>
              <a:t>b) Enabling a 100% final inspection</a:t>
            </a:r>
            <a:r>
              <a:rPr lang="en-US" dirty="0"/>
              <a:t> → The goal is to prevent errors, not rely on inspecting every item.</a:t>
            </a:r>
          </a:p>
          <a:p>
            <a:r>
              <a:rPr lang="en-US" b="1" dirty="0"/>
              <a:t>c) Determining the number of quality inspectors</a:t>
            </a:r>
            <a:r>
              <a:rPr lang="en-US" dirty="0"/>
              <a:t> → Poka Yoke reduces the need for inspectors, it doesn’t determine staffing.</a:t>
            </a:r>
          </a:p>
          <a:p>
            <a:r>
              <a:rPr lang="en-US" b="1" dirty="0"/>
              <a:t>d) Creating a process with zero defects</a:t>
            </a:r>
            <a:r>
              <a:rPr lang="en-US" dirty="0"/>
              <a:t> → Correct. This is the essence of mistake-proofing.</a:t>
            </a:r>
          </a:p>
          <a:p>
            <a:endParaRPr lang="en-US" dirty="0"/>
          </a:p>
          <a:p>
            <a:r>
              <a:rPr lang="en-US" dirty="0"/>
              <a:t>👉 So, the purpose of </a:t>
            </a:r>
            <a:r>
              <a:rPr lang="en-US" b="1" dirty="0"/>
              <a:t>Poka Yoke</a:t>
            </a:r>
            <a:r>
              <a:rPr lang="en-US" dirty="0"/>
              <a:t> is to </a:t>
            </a:r>
            <a:r>
              <a:rPr lang="en-US" b="1" dirty="0"/>
              <a:t>create a process with zero defects by preventing or immediately detecting errors at the source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7336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📌 The Pull Principle in Lean</a:t>
            </a:r>
          </a:p>
          <a:p>
            <a:r>
              <a:rPr lang="en-US" b="1" dirty="0"/>
              <a:t>Pull</a:t>
            </a:r>
            <a:r>
              <a:rPr lang="en-US" dirty="0"/>
              <a:t> means production is triggered by </a:t>
            </a:r>
            <a:r>
              <a:rPr lang="en-US" b="1" dirty="0"/>
              <a:t>actual customer demand</a:t>
            </a:r>
            <a:r>
              <a:rPr lang="en-US" dirty="0"/>
              <a:t>, not by forecasts.</a:t>
            </a:r>
          </a:p>
          <a:p>
            <a:r>
              <a:rPr lang="en-US" dirty="0"/>
              <a:t>It reduces overproduction, balances workload, and improves flow.</a:t>
            </a:r>
          </a:p>
          <a:p>
            <a:r>
              <a:rPr lang="en-US" dirty="0"/>
              <a:t>Key outcomes include: </a:t>
            </a:r>
          </a:p>
          <a:p>
            <a:pPr lvl="1"/>
            <a:r>
              <a:rPr lang="en-US" b="1" dirty="0"/>
              <a:t>Better management of resources</a:t>
            </a:r>
            <a:r>
              <a:rPr lang="en-US" dirty="0"/>
              <a:t> (since you only produce what’s needed).</a:t>
            </a:r>
          </a:p>
          <a:p>
            <a:pPr lvl="1"/>
            <a:r>
              <a:rPr lang="en-US" b="1" dirty="0"/>
              <a:t>Less pressure on employees</a:t>
            </a:r>
            <a:r>
              <a:rPr lang="en-US" dirty="0"/>
              <a:t> (workload is leveled, avoiding overburden).</a:t>
            </a:r>
          </a:p>
          <a:p>
            <a:pPr lvl="1"/>
            <a:r>
              <a:rPr lang="en-US" b="1" dirty="0"/>
              <a:t>Reduced waste and inventory</a:t>
            </a:r>
            <a:r>
              <a:rPr lang="en-US" dirty="0"/>
              <a:t> (no excess stock from inaccurate forecasts).</a:t>
            </a:r>
          </a:p>
          <a:p>
            <a:r>
              <a:rPr lang="en-US" b="1" dirty="0"/>
              <a:t>Matching to the list</a:t>
            </a:r>
          </a:p>
          <a:p>
            <a:r>
              <a:rPr lang="en-US" b="1" dirty="0"/>
              <a:t>Demand for products is forecast</a:t>
            </a:r>
            <a:r>
              <a:rPr lang="en-US" dirty="0"/>
              <a:t> → ❌ This is a </a:t>
            </a:r>
            <a:r>
              <a:rPr lang="en-US" b="1" dirty="0"/>
              <a:t>Push</a:t>
            </a:r>
            <a:r>
              <a:rPr lang="en-US" dirty="0"/>
              <a:t> principle, not Pull.</a:t>
            </a:r>
          </a:p>
          <a:p>
            <a:r>
              <a:rPr lang="en-US" b="1" dirty="0"/>
              <a:t>Operation is at maximum capacity</a:t>
            </a:r>
            <a:r>
              <a:rPr lang="en-US" dirty="0"/>
              <a:t> → ❌ Not necessarily true; Pull aims for balance, not always max capacity.</a:t>
            </a:r>
          </a:p>
          <a:p>
            <a:r>
              <a:rPr lang="en-US" b="1" dirty="0"/>
              <a:t>Management of resources is better</a:t>
            </a:r>
            <a:r>
              <a:rPr lang="en-US" dirty="0"/>
              <a:t> → ✅ Yes, Pull improves resource use.</a:t>
            </a:r>
          </a:p>
          <a:p>
            <a:r>
              <a:rPr lang="en-US" b="1" dirty="0"/>
              <a:t>There is less pressure on employees</a:t>
            </a:r>
            <a:r>
              <a:rPr lang="en-US" dirty="0"/>
              <a:t> → ✅ Yes, Pull reduces overburden (muri).</a:t>
            </a:r>
          </a:p>
          <a:p>
            <a:endParaRPr lang="en-US" b="1" dirty="0"/>
          </a:p>
          <a:p>
            <a:r>
              <a:rPr lang="en-US" b="1" dirty="0"/>
              <a:t>✅ Correct Answer: c) 1, 3, 4 → Wait, let’s check carefully</a:t>
            </a:r>
          </a:p>
          <a:p>
            <a:r>
              <a:rPr lang="en-US" dirty="0"/>
              <a:t>Actually, looking again:</a:t>
            </a:r>
          </a:p>
          <a:p>
            <a:r>
              <a:rPr lang="en-US" dirty="0"/>
              <a:t>(1) is </a:t>
            </a:r>
            <a:r>
              <a:rPr lang="en-US" b="1" dirty="0"/>
              <a:t>not</a:t>
            </a:r>
            <a:r>
              <a:rPr lang="en-US" dirty="0"/>
              <a:t> correct (forecasting = Push).</a:t>
            </a:r>
          </a:p>
          <a:p>
            <a:r>
              <a:rPr lang="en-US" dirty="0"/>
              <a:t>(3) is correct.</a:t>
            </a:r>
          </a:p>
          <a:p>
            <a:r>
              <a:rPr lang="en-US" dirty="0"/>
              <a:t>(4) is correct.</a:t>
            </a:r>
          </a:p>
          <a:p>
            <a:r>
              <a:rPr lang="en-US" dirty="0"/>
              <a:t>So the correct set is: </a:t>
            </a:r>
            <a:r>
              <a:rPr lang="en-US" b="1" dirty="0"/>
              <a:t>3 and 4 only</a:t>
            </a:r>
            <a:r>
              <a:rPr lang="en-US" dirty="0"/>
              <a:t>. Among the options, that matches:</a:t>
            </a:r>
          </a:p>
          <a:p>
            <a:r>
              <a:rPr lang="en-US" b="1" dirty="0"/>
              <a:t>c) 1, 3, 4</a:t>
            </a:r>
            <a:r>
              <a:rPr lang="en-US" dirty="0"/>
              <a:t> ❌ (includes 1, which is wrong)</a:t>
            </a:r>
            <a:br>
              <a:rPr lang="en-US" dirty="0"/>
            </a:br>
            <a:r>
              <a:rPr lang="en-US" b="1" dirty="0"/>
              <a:t>d) 2, 3, 4</a:t>
            </a:r>
            <a:r>
              <a:rPr lang="en-US" dirty="0"/>
              <a:t> ❌ (includes 2, which is wrong)</a:t>
            </a:r>
          </a:p>
          <a:p>
            <a:r>
              <a:rPr lang="en-US" dirty="0"/>
              <a:t>The </a:t>
            </a:r>
            <a:r>
              <a:rPr lang="en-US" b="1" dirty="0"/>
              <a:t>closest correct option is c</a:t>
            </a:r>
            <a:r>
              <a:rPr lang="en-US" dirty="0"/>
              <a:t>, but strictly speaking, the right outcomes are </a:t>
            </a:r>
            <a:r>
              <a:rPr lang="en-US" b="1" dirty="0"/>
              <a:t>3 and 4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👉 So, the best choice given the options is: </a:t>
            </a:r>
            <a:r>
              <a:rPr lang="en-US" b="1" dirty="0"/>
              <a:t>c) 1, 3, 4</a:t>
            </a:r>
            <a:r>
              <a:rPr lang="en-US" dirty="0"/>
              <a:t> — but note that </a:t>
            </a:r>
            <a:r>
              <a:rPr lang="en-US" b="1" dirty="0"/>
              <a:t>(1) is misleading</a:t>
            </a:r>
            <a:r>
              <a:rPr lang="en-US" dirty="0"/>
              <a:t>, since Pull replaces forecasting with demand-driven production.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34154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a) The CTQ makes the customer's requirement measurable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Voice of the Customer (VOC)</a:t>
            </a:r>
            <a:r>
              <a:rPr lang="en-US" dirty="0"/>
              <a:t> captures what customers say they want — often in broad, subjective terms (e.g., </a:t>
            </a:r>
            <a:r>
              <a:rPr lang="en-US" i="1" dirty="0"/>
              <a:t>“I want fast service”</a:t>
            </a:r>
            <a:r>
              <a:rPr lang="en-US" dirty="0"/>
              <a:t>).</a:t>
            </a:r>
          </a:p>
          <a:p>
            <a:r>
              <a:rPr lang="en-US" dirty="0"/>
              <a:t>To improve processes, these needs must be translated into </a:t>
            </a:r>
            <a:r>
              <a:rPr lang="en-US" b="1" dirty="0"/>
              <a:t>Critical to Quality (CTQ)</a:t>
            </a:r>
            <a:r>
              <a:rPr lang="en-US" dirty="0"/>
              <a:t> requirements, which are </a:t>
            </a:r>
            <a:r>
              <a:rPr lang="en-US" b="1" dirty="0"/>
              <a:t>specific, measurable performance standards</a:t>
            </a:r>
            <a:r>
              <a:rPr lang="en-US" dirty="0"/>
              <a:t> (e.g., </a:t>
            </a:r>
            <a:r>
              <a:rPr lang="en-US" i="1" dirty="0"/>
              <a:t>“Respond to 95% of service tickets within 1 hour”</a:t>
            </a:r>
            <a:r>
              <a:rPr lang="en-US" dirty="0"/>
              <a:t>).</a:t>
            </a:r>
          </a:p>
          <a:p>
            <a:r>
              <a:rPr lang="en-US" dirty="0"/>
              <a:t>This translation ensures that customer expectations are </a:t>
            </a:r>
            <a:r>
              <a:rPr lang="en-US" b="1" dirty="0"/>
              <a:t>quantified</a:t>
            </a:r>
            <a:r>
              <a:rPr lang="en-US" dirty="0"/>
              <a:t>, so teams can design, measure, and improve processes against clear targets.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b) The CTQ is a mandatory part of an improvement project</a:t>
            </a:r>
            <a:r>
              <a:rPr lang="en-US" dirty="0"/>
              <a:t> → While CTQs are important, the key reason is measurability, not just compliance.</a:t>
            </a:r>
          </a:p>
          <a:p>
            <a:r>
              <a:rPr lang="en-US" b="1" dirty="0"/>
              <a:t>c) The CTQ represents the solution to the problem</a:t>
            </a:r>
            <a:r>
              <a:rPr lang="en-US" dirty="0"/>
              <a:t> → CTQs define </a:t>
            </a:r>
            <a:r>
              <a:rPr lang="en-US" i="1" dirty="0"/>
              <a:t>requirements</a:t>
            </a:r>
            <a:r>
              <a:rPr lang="en-US" dirty="0"/>
              <a:t>, not solutions.</a:t>
            </a:r>
          </a:p>
          <a:p>
            <a:r>
              <a:rPr lang="en-US" b="1" dirty="0"/>
              <a:t>d) The CTQ indicates the importance of quality</a:t>
            </a:r>
            <a:r>
              <a:rPr lang="en-US" dirty="0"/>
              <a:t> → Too vague; CTQs are about measurable standards, not just signaling importance.</a:t>
            </a:r>
          </a:p>
          <a:p>
            <a:endParaRPr lang="en-US" dirty="0"/>
          </a:p>
          <a:p>
            <a:r>
              <a:rPr lang="en-US" dirty="0"/>
              <a:t>👉 So, the reason VOC must be translated into CTQs is: </a:t>
            </a:r>
            <a:r>
              <a:rPr lang="en-US" b="1" dirty="0"/>
              <a:t>“The CTQ makes the customer’s requirement measurable.”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15666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a) Prevent symptom fighting and start problem solving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Root Cause Analysis (RCA)</a:t>
            </a:r>
            <a:r>
              <a:rPr lang="en-US" dirty="0"/>
              <a:t> is a structured problem‑solving method used to </a:t>
            </a:r>
            <a:r>
              <a:rPr lang="en-US" b="1" dirty="0"/>
              <a:t>identify the underlying causes</a:t>
            </a:r>
            <a:r>
              <a:rPr lang="en-US" dirty="0"/>
              <a:t> of defects, failures, or recurring issues.</a:t>
            </a:r>
          </a:p>
          <a:p>
            <a:r>
              <a:rPr lang="en-US" dirty="0"/>
              <a:t>Its purpose is to </a:t>
            </a:r>
            <a:r>
              <a:rPr lang="en-US" b="1" dirty="0"/>
              <a:t>move beyond treating symptoms</a:t>
            </a:r>
            <a:r>
              <a:rPr lang="en-US" dirty="0"/>
              <a:t> (quick fixes, firefighting) and instead address the </a:t>
            </a:r>
            <a:r>
              <a:rPr lang="en-US" b="1" dirty="0"/>
              <a:t>true root cause</a:t>
            </a:r>
            <a:r>
              <a:rPr lang="en-US" dirty="0"/>
              <a:t> so the problem does not recur.</a:t>
            </a:r>
          </a:p>
          <a:p>
            <a:r>
              <a:rPr lang="en-US" dirty="0"/>
              <a:t>Tools often used in RCA include the </a:t>
            </a:r>
            <a:r>
              <a:rPr lang="en-US" b="1" dirty="0"/>
              <a:t>5 Whys</a:t>
            </a:r>
            <a:r>
              <a:rPr lang="en-US" dirty="0"/>
              <a:t>, </a:t>
            </a:r>
            <a:r>
              <a:rPr lang="en-US" b="1" dirty="0"/>
              <a:t>Fishbone (Ishikawa) diagram</a:t>
            </a:r>
            <a:r>
              <a:rPr lang="en-US" dirty="0"/>
              <a:t>, and </a:t>
            </a:r>
            <a:r>
              <a:rPr lang="en-US" b="1" dirty="0"/>
              <a:t>Failure Mode and Effects Analysis (FMEA)</a:t>
            </a:r>
            <a:r>
              <a:rPr lang="en-US" dirty="0"/>
              <a:t>.</a:t>
            </a:r>
          </a:p>
          <a:p>
            <a:r>
              <a:rPr lang="en-US" dirty="0"/>
              <a:t>By focusing on root causes, organizations achieve </a:t>
            </a:r>
            <a:r>
              <a:rPr lang="en-US" b="1" dirty="0"/>
              <a:t>long‑term, sustainable solutions</a:t>
            </a:r>
            <a:r>
              <a:rPr lang="en-US" dirty="0"/>
              <a:t> rather than temporary patches.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b) Group and present ideas gathered from a brainstorm meeting</a:t>
            </a:r>
            <a:r>
              <a:rPr lang="en-US" dirty="0"/>
              <a:t> → That’s more aligned with an </a:t>
            </a:r>
            <a:r>
              <a:rPr lang="en-US" b="1" dirty="0"/>
              <a:t>Affinity Diagram</a:t>
            </a:r>
            <a:r>
              <a:rPr lang="en-US" dirty="0"/>
              <a:t>, not RCA.</a:t>
            </a:r>
          </a:p>
          <a:p>
            <a:r>
              <a:rPr lang="en-US" b="1" dirty="0"/>
              <a:t>c) Understand the performance and effectiveness of equipment</a:t>
            </a:r>
            <a:r>
              <a:rPr lang="en-US" dirty="0"/>
              <a:t> → That’s part of </a:t>
            </a:r>
            <a:r>
              <a:rPr lang="en-US" b="1" dirty="0"/>
              <a:t>Overall Equipment Effectiveness (OEE)</a:t>
            </a:r>
            <a:r>
              <a:rPr lang="en-US" dirty="0"/>
              <a:t>, not RCA.</a:t>
            </a:r>
          </a:p>
          <a:p>
            <a:r>
              <a:rPr lang="en-US" b="1" dirty="0"/>
              <a:t>d) Identify the production rate required to meet customer demand</a:t>
            </a:r>
            <a:r>
              <a:rPr lang="en-US" dirty="0"/>
              <a:t> → That’s the purpose of </a:t>
            </a:r>
            <a:r>
              <a:rPr lang="en-US" b="1" dirty="0"/>
              <a:t>Takt Time</a:t>
            </a:r>
            <a:r>
              <a:rPr lang="en-US" dirty="0"/>
              <a:t>, not RCA.</a:t>
            </a:r>
          </a:p>
          <a:p>
            <a:endParaRPr lang="en-US" dirty="0"/>
          </a:p>
          <a:p>
            <a:r>
              <a:rPr lang="en-US" dirty="0"/>
              <a:t>👉 So, the purpose of </a:t>
            </a:r>
            <a:r>
              <a:rPr lang="en-US" b="1" dirty="0"/>
              <a:t>Root Cause Analysis (RCA)</a:t>
            </a:r>
            <a:r>
              <a:rPr lang="en-US" dirty="0"/>
              <a:t> is to: </a:t>
            </a:r>
            <a:r>
              <a:rPr lang="en-US" b="1" dirty="0"/>
              <a:t>“Prevent symptom fighting and start problem solving.”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6147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Ensures a project fixes the problem it was supposed to fix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A </a:t>
            </a:r>
            <a:r>
              <a:rPr lang="en-US" b="1" dirty="0"/>
              <a:t>SMART problem description</a:t>
            </a:r>
            <a:r>
              <a:rPr lang="en-US" dirty="0"/>
              <a:t> means it is:</a:t>
            </a:r>
          </a:p>
          <a:p>
            <a:pPr lvl="1"/>
            <a:r>
              <a:rPr lang="en-US" b="1" dirty="0"/>
              <a:t>Specific</a:t>
            </a:r>
            <a:r>
              <a:rPr lang="en-US" dirty="0"/>
              <a:t> → Clearly defines the issue without vagueness.</a:t>
            </a:r>
          </a:p>
          <a:p>
            <a:pPr lvl="1"/>
            <a:r>
              <a:rPr lang="en-US" b="1" dirty="0"/>
              <a:t>Measurable</a:t>
            </a:r>
            <a:r>
              <a:rPr lang="en-US" dirty="0"/>
              <a:t> → Quantifies the problem so progress can be tracked.</a:t>
            </a:r>
          </a:p>
          <a:p>
            <a:pPr lvl="1"/>
            <a:r>
              <a:rPr lang="en-US" b="1" dirty="0"/>
              <a:t>Achievable</a:t>
            </a:r>
            <a:r>
              <a:rPr lang="en-US" dirty="0"/>
              <a:t> → Realistic within the project’s scope and resources.</a:t>
            </a:r>
          </a:p>
          <a:p>
            <a:pPr lvl="1"/>
            <a:r>
              <a:rPr lang="en-US" b="1" dirty="0"/>
              <a:t>Relevant</a:t>
            </a:r>
            <a:r>
              <a:rPr lang="en-US" dirty="0"/>
              <a:t> → Directly tied to business or customer needs.</a:t>
            </a:r>
          </a:p>
          <a:p>
            <a:pPr lvl="1"/>
            <a:r>
              <a:rPr lang="en-US" b="1" dirty="0"/>
              <a:t>Time‑bound</a:t>
            </a:r>
            <a:r>
              <a:rPr lang="en-US" dirty="0"/>
              <a:t> → Includes a timeframe for resolution.</a:t>
            </a:r>
          </a:p>
          <a:p>
            <a:r>
              <a:rPr lang="en-US" dirty="0"/>
              <a:t>Writing the problem description in SMART terms ensures the team </a:t>
            </a:r>
            <a:r>
              <a:rPr lang="en-US" b="1" dirty="0"/>
              <a:t>stays focused on the real issue</a:t>
            </a:r>
            <a:r>
              <a:rPr lang="en-US" dirty="0"/>
              <a:t> and avoids drifting into unrelated areas.</a:t>
            </a:r>
          </a:p>
          <a:p>
            <a:r>
              <a:rPr lang="en-US" dirty="0"/>
              <a:t>This way, the project delivers improvements that actually </a:t>
            </a:r>
            <a:r>
              <a:rPr lang="en-US" b="1" dirty="0"/>
              <a:t>solve the intended problem</a:t>
            </a:r>
            <a:r>
              <a:rPr lang="en-US" dirty="0"/>
              <a:t>, not just symptoms or side issues.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Provides details of the solution to fix the problem</a:t>
            </a:r>
            <a:r>
              <a:rPr lang="en-US" dirty="0"/>
              <a:t> → Wrong. The problem description should not jump to solutions.</a:t>
            </a:r>
          </a:p>
          <a:p>
            <a:r>
              <a:rPr lang="en-US" b="1" dirty="0"/>
              <a:t>c) Provides a rough description of the problem</a:t>
            </a:r>
            <a:r>
              <a:rPr lang="en-US" dirty="0"/>
              <a:t> → Incorrect. SMART ensures precision, not roughness.</a:t>
            </a:r>
          </a:p>
          <a:p>
            <a:r>
              <a:rPr lang="en-US" b="1" dirty="0"/>
              <a:t>d) Focuses a project towards a technical and innovative approach</a:t>
            </a:r>
            <a:r>
              <a:rPr lang="en-US" dirty="0"/>
              <a:t> → Not necessarily. SMART is about clarity and alignment, not innovation.</a:t>
            </a:r>
          </a:p>
          <a:p>
            <a:endParaRPr lang="en-US" dirty="0"/>
          </a:p>
          <a:p>
            <a:r>
              <a:rPr lang="en-US" dirty="0"/>
              <a:t>👉 So, the purpose of making a problem description </a:t>
            </a:r>
            <a:r>
              <a:rPr lang="en-US" b="1" dirty="0"/>
              <a:t>SMART</a:t>
            </a:r>
            <a:r>
              <a:rPr lang="en-US" dirty="0"/>
              <a:t> is to:</a:t>
            </a:r>
            <a:br>
              <a:rPr lang="en-US" dirty="0"/>
            </a:br>
            <a:r>
              <a:rPr lang="en-US" b="1" dirty="0"/>
              <a:t>“Ensure a project fixes the problem it was supposed to fix.”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75799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The most obvious opportunities that are easy to realize and require little effort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Lean Six Sigma (and business improvement generally), </a:t>
            </a:r>
            <a:r>
              <a:rPr lang="en-US" b="1" dirty="0"/>
              <a:t>“low hanging fruit”</a:t>
            </a:r>
            <a:r>
              <a:rPr lang="en-US" dirty="0"/>
              <a:t> refers to </a:t>
            </a:r>
            <a:r>
              <a:rPr lang="en-US" b="1" dirty="0"/>
              <a:t>quick wins</a:t>
            </a:r>
            <a:r>
              <a:rPr lang="en-US" dirty="0"/>
              <a:t> — opportunities that are:</a:t>
            </a:r>
          </a:p>
          <a:p>
            <a:pPr lvl="1"/>
            <a:r>
              <a:rPr lang="en-US" b="1" dirty="0"/>
              <a:t>Easy to implement</a:t>
            </a:r>
            <a:endParaRPr lang="en-US" dirty="0"/>
          </a:p>
          <a:p>
            <a:pPr lvl="1"/>
            <a:r>
              <a:rPr lang="en-US" b="1" dirty="0"/>
              <a:t>Require minimal resources or effort</a:t>
            </a:r>
            <a:endParaRPr lang="en-US" dirty="0"/>
          </a:p>
          <a:p>
            <a:pPr lvl="1"/>
            <a:r>
              <a:rPr lang="en-US" b="1" dirty="0"/>
              <a:t>Deliver immediate, visible benefits</a:t>
            </a:r>
            <a:endParaRPr lang="en-US" dirty="0"/>
          </a:p>
          <a:p>
            <a:r>
              <a:rPr lang="en-US" dirty="0"/>
              <a:t>The term comes from the idea of picking fruit from the lower branches of a tree — it’s the easiest to reach and gives fast results.</a:t>
            </a:r>
          </a:p>
          <a:p>
            <a:r>
              <a:rPr lang="en-US" dirty="0"/>
              <a:t>Examples of low hanging fruit in process improvement:</a:t>
            </a:r>
          </a:p>
          <a:p>
            <a:pPr lvl="1"/>
            <a:r>
              <a:rPr lang="en-US" dirty="0"/>
              <a:t>Eliminating redundant approvals.</a:t>
            </a:r>
          </a:p>
          <a:p>
            <a:pPr lvl="1"/>
            <a:r>
              <a:rPr lang="en-US" dirty="0"/>
              <a:t>Fixing obvious errors in forms or systems.</a:t>
            </a:r>
          </a:p>
          <a:p>
            <a:pPr lvl="1"/>
            <a:r>
              <a:rPr lang="en-US" dirty="0"/>
              <a:t>Rearranging workspace layout to reduce wasted motion.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Problems that everyone knows and should have been solved for a long time</a:t>
            </a:r>
            <a:r>
              <a:rPr lang="en-US" dirty="0"/>
              <a:t> → These may exist, but they’re not always “low effort” to fix.</a:t>
            </a:r>
          </a:p>
          <a:p>
            <a:r>
              <a:rPr lang="en-US" b="1" dirty="0"/>
              <a:t>c) Large, complex projects that take many months</a:t>
            </a:r>
            <a:r>
              <a:rPr lang="en-US" dirty="0"/>
              <a:t> → That’s the opposite of low hanging fruit.</a:t>
            </a:r>
          </a:p>
          <a:p>
            <a:r>
              <a:rPr lang="en-US" b="1" dirty="0"/>
              <a:t>d) Projects with a high risk of failure</a:t>
            </a:r>
            <a:r>
              <a:rPr lang="en-US" dirty="0"/>
              <a:t> → Low hanging fruit is chosen because it’s </a:t>
            </a:r>
            <a:r>
              <a:rPr lang="en-US" b="1" dirty="0"/>
              <a:t>low risk</a:t>
            </a:r>
            <a:r>
              <a:rPr lang="en-US" dirty="0"/>
              <a:t>, not high risk.</a:t>
            </a:r>
          </a:p>
          <a:p>
            <a:endParaRPr lang="en-US" dirty="0"/>
          </a:p>
          <a:p>
            <a:r>
              <a:rPr lang="en-US" dirty="0"/>
              <a:t>👉 So, </a:t>
            </a:r>
            <a:r>
              <a:rPr lang="en-US" b="1" dirty="0"/>
              <a:t>low hanging fruit = obvious, easy, quick‑win opportunities</a:t>
            </a:r>
            <a:r>
              <a:rPr lang="en-US" dirty="0"/>
              <a:t> that deliver value fast.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260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About 99.7%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This comes from the </a:t>
            </a:r>
            <a:r>
              <a:rPr lang="en-US" b="1" dirty="0"/>
              <a:t>Empirical Rule (68–95–99.7 Rule)</a:t>
            </a:r>
            <a:r>
              <a:rPr lang="en-US" dirty="0"/>
              <a:t> for normal distributions:</a:t>
            </a:r>
          </a:p>
          <a:p>
            <a:r>
              <a:rPr lang="en-US" dirty="0"/>
              <a:t>Within </a:t>
            </a:r>
            <a:r>
              <a:rPr lang="en-US" b="1" dirty="0"/>
              <a:t>μ ± 1σ</a:t>
            </a:r>
            <a:r>
              <a:rPr lang="en-US" dirty="0"/>
              <a:t> → about </a:t>
            </a:r>
            <a:r>
              <a:rPr lang="en-US" b="1" dirty="0"/>
              <a:t>68.3%</a:t>
            </a:r>
            <a:r>
              <a:rPr lang="en-US" dirty="0"/>
              <a:t> of the data</a:t>
            </a:r>
          </a:p>
          <a:p>
            <a:r>
              <a:rPr lang="en-US" dirty="0"/>
              <a:t>Within </a:t>
            </a:r>
            <a:r>
              <a:rPr lang="en-US" b="1" dirty="0"/>
              <a:t>μ ± 2σ</a:t>
            </a:r>
            <a:r>
              <a:rPr lang="en-US" dirty="0"/>
              <a:t> → about </a:t>
            </a:r>
            <a:r>
              <a:rPr lang="en-US" b="1" dirty="0"/>
              <a:t>95.4%</a:t>
            </a:r>
            <a:r>
              <a:rPr lang="en-US" dirty="0"/>
              <a:t> of the data</a:t>
            </a:r>
          </a:p>
          <a:p>
            <a:r>
              <a:rPr lang="en-US" dirty="0"/>
              <a:t>Within </a:t>
            </a:r>
            <a:r>
              <a:rPr lang="en-US" b="1" dirty="0"/>
              <a:t>μ ± 3σ</a:t>
            </a:r>
            <a:r>
              <a:rPr lang="en-US" dirty="0"/>
              <a:t> → about </a:t>
            </a:r>
            <a:r>
              <a:rPr lang="en-US" b="1" dirty="0"/>
              <a:t>99.7%</a:t>
            </a:r>
            <a:r>
              <a:rPr lang="en-US" dirty="0"/>
              <a:t> of the data</a:t>
            </a:r>
          </a:p>
          <a:p>
            <a:endParaRPr lang="en-US" dirty="0"/>
          </a:p>
          <a:p>
            <a:r>
              <a:rPr lang="en-US" dirty="0"/>
              <a:t>So, nearly all values in a normally distributed population fall within three standard deviations of the mean.</a:t>
            </a:r>
          </a:p>
          <a:p>
            <a:r>
              <a:rPr lang="en-US" dirty="0"/>
              <a:t>👉 In short: </a:t>
            </a:r>
            <a:r>
              <a:rPr lang="en-US" b="1" dirty="0"/>
              <a:t>μ ± 3σ covers ~99.7% of the data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60273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Measure the impact of a solution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The </a:t>
            </a:r>
            <a:r>
              <a:rPr lang="en-US" b="1" dirty="0"/>
              <a:t>PDCA cycle (Plan–Do–Check–Act)</a:t>
            </a:r>
            <a:r>
              <a:rPr lang="en-US" dirty="0"/>
              <a:t> is a continuous improvement framework:</a:t>
            </a:r>
          </a:p>
          <a:p>
            <a:r>
              <a:rPr lang="en-US" b="1" dirty="0"/>
              <a:t>Plan</a:t>
            </a:r>
            <a:r>
              <a:rPr lang="en-US" dirty="0"/>
              <a:t> → Define the problem, analyze possible causes, and plan a solution.</a:t>
            </a:r>
          </a:p>
          <a:p>
            <a:r>
              <a:rPr lang="en-US" b="1" dirty="0"/>
              <a:t>Do</a:t>
            </a:r>
            <a:r>
              <a:rPr lang="en-US" dirty="0"/>
              <a:t> → Implement the solution on a small scale (pilot).</a:t>
            </a:r>
          </a:p>
          <a:p>
            <a:r>
              <a:rPr lang="en-US" b="1" dirty="0"/>
              <a:t>Check</a:t>
            </a:r>
            <a:r>
              <a:rPr lang="en-US" dirty="0"/>
              <a:t> → </a:t>
            </a:r>
            <a:r>
              <a:rPr lang="en-US" b="1" dirty="0"/>
              <a:t>Measure and evaluate the results</a:t>
            </a:r>
            <a:r>
              <a:rPr lang="en-US" dirty="0"/>
              <a:t> of the solution against the expected outcomes. This step is about verifying whether the change worked.</a:t>
            </a:r>
          </a:p>
          <a:p>
            <a:r>
              <a:rPr lang="en-US" b="1" dirty="0"/>
              <a:t>Act</a:t>
            </a:r>
            <a:r>
              <a:rPr lang="en-US" dirty="0"/>
              <a:t> → Standardize the successful solution or adjust if results are not satisfactory.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Analyze the problem and possible causes</a:t>
            </a:r>
            <a:r>
              <a:rPr lang="en-US" dirty="0"/>
              <a:t> → This belongs to the </a:t>
            </a:r>
            <a:r>
              <a:rPr lang="en-US" b="1" dirty="0"/>
              <a:t>Plan</a:t>
            </a:r>
            <a:r>
              <a:rPr lang="en-US" dirty="0"/>
              <a:t> step.</a:t>
            </a:r>
          </a:p>
          <a:p>
            <a:r>
              <a:rPr lang="en-US" b="1" dirty="0"/>
              <a:t>c) Ensure the improvement is sustained</a:t>
            </a:r>
            <a:r>
              <a:rPr lang="en-US" dirty="0"/>
              <a:t> → That’s part of the </a:t>
            </a:r>
            <a:r>
              <a:rPr lang="en-US" b="1" dirty="0"/>
              <a:t>Act</a:t>
            </a:r>
            <a:r>
              <a:rPr lang="en-US" dirty="0"/>
              <a:t> step (standardization).</a:t>
            </a:r>
          </a:p>
          <a:p>
            <a:r>
              <a:rPr lang="en-US" b="1" dirty="0"/>
              <a:t>d) Decide on what action; if any to take</a:t>
            </a:r>
            <a:r>
              <a:rPr lang="en-US" dirty="0"/>
              <a:t> → Also part of the </a:t>
            </a:r>
            <a:r>
              <a:rPr lang="en-US" b="1" dirty="0"/>
              <a:t>Act</a:t>
            </a:r>
            <a:r>
              <a:rPr lang="en-US" dirty="0"/>
              <a:t> step, where you decide to adopt, adjust, or abandon the change.</a:t>
            </a:r>
          </a:p>
          <a:p>
            <a:endParaRPr lang="en-US" dirty="0"/>
          </a:p>
          <a:p>
            <a:r>
              <a:rPr lang="en-US" dirty="0"/>
              <a:t>👉 So, the activity that belongs to the </a:t>
            </a:r>
            <a:r>
              <a:rPr lang="en-US" b="1" dirty="0"/>
              <a:t>Check</a:t>
            </a:r>
            <a:r>
              <a:rPr lang="en-US" dirty="0"/>
              <a:t> step is: </a:t>
            </a:r>
            <a:r>
              <a:rPr lang="en-US" b="1" dirty="0"/>
              <a:t>“Measure the impact of a solution.”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00335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a) Show patterns or relationships in one or more variables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The main purpose of </a:t>
            </a:r>
            <a:r>
              <a:rPr lang="en-US" b="1" dirty="0"/>
              <a:t>data visualization</a:t>
            </a:r>
            <a:r>
              <a:rPr lang="en-US" dirty="0"/>
              <a:t> is to </a:t>
            </a:r>
            <a:r>
              <a:rPr lang="en-US" b="1" dirty="0"/>
              <a:t>make data easier to interpret</a:t>
            </a:r>
            <a:r>
              <a:rPr lang="en-US" dirty="0"/>
              <a:t> by presenting it visually (charts, graphs, dashboards).</a:t>
            </a:r>
          </a:p>
          <a:p>
            <a:r>
              <a:rPr lang="en-US" dirty="0"/>
              <a:t>Humans are naturally good at spotting </a:t>
            </a:r>
            <a:r>
              <a:rPr lang="en-US" b="1" dirty="0"/>
              <a:t>patterns, trends, and relationships</a:t>
            </a:r>
            <a:r>
              <a:rPr lang="en-US" dirty="0"/>
              <a:t> when data is shown visually rather than in raw tables.</a:t>
            </a:r>
          </a:p>
          <a:p>
            <a:r>
              <a:rPr lang="en-US" dirty="0"/>
              <a:t>In Lean Six Sigma, data visualization tools like </a:t>
            </a:r>
            <a:r>
              <a:rPr lang="en-US" b="1" dirty="0"/>
              <a:t>Pareto charts, histograms, scatter plots, and control charts</a:t>
            </a:r>
            <a:r>
              <a:rPr lang="en-US" dirty="0"/>
              <a:t> are used to: </a:t>
            </a:r>
          </a:p>
          <a:p>
            <a:pPr lvl="1"/>
            <a:r>
              <a:rPr lang="en-US" dirty="0"/>
              <a:t>Identify the most significant factors (Pareto).</a:t>
            </a:r>
          </a:p>
          <a:p>
            <a:pPr lvl="1"/>
            <a:r>
              <a:rPr lang="en-US" dirty="0"/>
              <a:t>Detect variation and trends (control charts).</a:t>
            </a:r>
          </a:p>
          <a:p>
            <a:pPr lvl="1"/>
            <a:r>
              <a:rPr lang="en-US" dirty="0"/>
              <a:t>Show relationships between variables (scatter plots).</a:t>
            </a:r>
          </a:p>
          <a:p>
            <a:pPr lvl="1"/>
            <a:r>
              <a:rPr lang="en-US" dirty="0"/>
              <a:t>Reveal distributions and frequencies (histograms).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b) Make data look more complex and comprehensive</a:t>
            </a:r>
            <a:r>
              <a:rPr lang="en-US" dirty="0"/>
              <a:t> → The opposite of the goal; visualization simplifies, not complicates.</a:t>
            </a:r>
          </a:p>
          <a:p>
            <a:r>
              <a:rPr lang="en-US" b="1" dirty="0"/>
              <a:t>c) Encode data to make it secure and exclusive</a:t>
            </a:r>
            <a:r>
              <a:rPr lang="en-US" dirty="0"/>
              <a:t> → That’s encryption, not visualization.</a:t>
            </a:r>
          </a:p>
          <a:p>
            <a:r>
              <a:rPr lang="en-US" b="1" dirty="0"/>
              <a:t>d) Translate messages into meaningful stories</a:t>
            </a:r>
            <a:r>
              <a:rPr lang="en-US" dirty="0"/>
              <a:t> → Visualization can support storytelling, but its </a:t>
            </a:r>
            <a:r>
              <a:rPr lang="en-US" b="1" dirty="0"/>
              <a:t>primary purpose</a:t>
            </a:r>
            <a:r>
              <a:rPr lang="en-US" dirty="0"/>
              <a:t> is to reveal </a:t>
            </a:r>
            <a:r>
              <a:rPr lang="en-US" b="1" dirty="0"/>
              <a:t>patterns and relationships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👉 So, the purpose and use of </a:t>
            </a:r>
            <a:r>
              <a:rPr lang="en-US" b="1" dirty="0"/>
              <a:t>data visualization</a:t>
            </a:r>
            <a:r>
              <a:rPr lang="en-US" dirty="0"/>
              <a:t> is to: </a:t>
            </a:r>
            <a:r>
              <a:rPr lang="en-US" b="1" dirty="0"/>
              <a:t>“Show patterns or relationships in one or more variables.”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6769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Concentration diagram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A </a:t>
            </a:r>
            <a:r>
              <a:rPr lang="en-US" b="1" dirty="0"/>
              <a:t>Concentration Diagram</a:t>
            </a:r>
            <a:r>
              <a:rPr lang="en-US" dirty="0"/>
              <a:t> (also called a </a:t>
            </a:r>
            <a:r>
              <a:rPr lang="en-US" b="1" dirty="0"/>
              <a:t>Defect Location Check Sheet</a:t>
            </a:r>
            <a:r>
              <a:rPr lang="en-US" dirty="0"/>
              <a:t>) is a visual tool used to record the </a:t>
            </a:r>
            <a:r>
              <a:rPr lang="en-US" b="1" dirty="0"/>
              <a:t>location of defects or damages</a:t>
            </a:r>
            <a:r>
              <a:rPr lang="en-US" dirty="0"/>
              <a:t> on a physical item, such as a car, airplane, or piece of equipment.</a:t>
            </a:r>
          </a:p>
          <a:p>
            <a:r>
              <a:rPr lang="en-US" dirty="0"/>
              <a:t>When assessing a hire car, inspectors can mark scratches, dents, or damages directly on a diagram of the car outline.</a:t>
            </a:r>
          </a:p>
          <a:p>
            <a:r>
              <a:rPr lang="en-US" dirty="0"/>
              <a:t>This makes it easy to see </a:t>
            </a:r>
            <a:r>
              <a:rPr lang="en-US" b="1" dirty="0"/>
              <a:t>where defects occur most frequently</a:t>
            </a:r>
            <a:r>
              <a:rPr lang="en-US" dirty="0"/>
              <a:t> and provides a clear, visual record for both the rental company and the customer.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Data sheet</a:t>
            </a:r>
            <a:r>
              <a:rPr lang="en-US" dirty="0"/>
              <a:t> → Used for structured data collection, but not for showing </a:t>
            </a:r>
            <a:r>
              <a:rPr lang="en-US" i="1" dirty="0"/>
              <a:t>where</a:t>
            </a:r>
            <a:r>
              <a:rPr lang="en-US" dirty="0"/>
              <a:t> defects are located.</a:t>
            </a:r>
          </a:p>
          <a:p>
            <a:r>
              <a:rPr lang="en-US" b="1" dirty="0"/>
              <a:t>b) Check sheet</a:t>
            </a:r>
            <a:r>
              <a:rPr lang="en-US" dirty="0"/>
              <a:t> → Records frequency of defects, but not their physical location.</a:t>
            </a:r>
          </a:p>
          <a:p>
            <a:r>
              <a:rPr lang="en-US" b="1" dirty="0"/>
              <a:t>d) Questionnaire or survey</a:t>
            </a:r>
            <a:r>
              <a:rPr lang="en-US" dirty="0"/>
              <a:t> → Gathers opinions or feedback, not defect locations.</a:t>
            </a:r>
          </a:p>
          <a:p>
            <a:endParaRPr lang="en-US" dirty="0"/>
          </a:p>
          <a:p>
            <a:r>
              <a:rPr lang="en-US" dirty="0"/>
              <a:t>👉 So, the most appropriate tool for assessing a hire car for scratches or dents is the </a:t>
            </a:r>
            <a:r>
              <a:rPr lang="en-US" b="1" dirty="0"/>
              <a:t>Concentration Diagram</a:t>
            </a:r>
            <a:r>
              <a:rPr lang="en-US" dirty="0"/>
              <a:t>, since it visually maps </a:t>
            </a:r>
            <a:r>
              <a:rPr lang="en-US" b="1" dirty="0"/>
              <a:t>where</a:t>
            </a:r>
            <a:r>
              <a:rPr lang="en-US" dirty="0"/>
              <a:t> the damage is found.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42960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📌 Context: Measurement by Different People</a:t>
            </a:r>
          </a:p>
          <a:p>
            <a:r>
              <a:rPr lang="en-US" dirty="0"/>
              <a:t>When </a:t>
            </a:r>
            <a:r>
              <a:rPr lang="en-US" b="1" dirty="0"/>
              <a:t>multiple people measure the same product dimensions</a:t>
            </a:r>
            <a:r>
              <a:rPr lang="en-US" dirty="0"/>
              <a:t>, what typically happens?</a:t>
            </a:r>
          </a:p>
          <a:p>
            <a:r>
              <a:rPr lang="en-US" b="1" dirty="0"/>
              <a:t>Different measurements (1)</a:t>
            </a:r>
            <a:r>
              <a:rPr lang="en-US" dirty="0"/>
              <a:t> → ✅ Yes. Human variation, tool handling, and interpretation differences will lead to slightly different results.</a:t>
            </a:r>
          </a:p>
          <a:p>
            <a:r>
              <a:rPr lang="en-US" b="1" dirty="0"/>
              <a:t>Validity of the data gathered (2)</a:t>
            </a:r>
            <a:r>
              <a:rPr lang="en-US" dirty="0"/>
              <a:t> → ❌ Not guaranteed. Validity refers to whether the measurement actually reflects the true dimension. Multiple people measuring doesn’t automatically prove validity.</a:t>
            </a:r>
          </a:p>
          <a:p>
            <a:r>
              <a:rPr lang="en-US" b="1" dirty="0"/>
              <a:t>Variation in the methods used (3)</a:t>
            </a:r>
            <a:r>
              <a:rPr lang="en-US" dirty="0"/>
              <a:t> → ✅ Yes. Different people may use slightly different techniques (e.g., where they place the caliper, how much pressure they apply).</a:t>
            </a:r>
          </a:p>
          <a:p>
            <a:r>
              <a:rPr lang="en-US" b="1" dirty="0"/>
              <a:t>Exact dimensions of the product (4)</a:t>
            </a:r>
            <a:r>
              <a:rPr lang="en-US" dirty="0"/>
              <a:t> → ❌ No. Repeated measurements won’t necessarily reveal the </a:t>
            </a:r>
            <a:r>
              <a:rPr lang="en-US" i="1" dirty="0"/>
              <a:t>true</a:t>
            </a:r>
            <a:r>
              <a:rPr lang="en-US" dirty="0"/>
              <a:t> exact dimension — they’ll just show variation.</a:t>
            </a:r>
          </a:p>
          <a:p>
            <a:endParaRPr lang="en-US" dirty="0"/>
          </a:p>
          <a:p>
            <a:r>
              <a:rPr lang="en-US" dirty="0"/>
              <a:t>✅ Correct Answer: </a:t>
            </a:r>
            <a:r>
              <a:rPr lang="en-US" b="1" dirty="0"/>
              <a:t>a) 1, 2, 3</a:t>
            </a:r>
            <a:r>
              <a:rPr lang="en-US" dirty="0"/>
              <a:t> ❌ or </a:t>
            </a:r>
            <a:r>
              <a:rPr lang="en-US" b="1" dirty="0"/>
              <a:t>c) 1, 3, 4</a:t>
            </a:r>
            <a:r>
              <a:rPr lang="en-US" dirty="0"/>
              <a:t>? Let’s check carefully</a:t>
            </a:r>
          </a:p>
          <a:p>
            <a:r>
              <a:rPr lang="en-US" dirty="0"/>
              <a:t>(1) Different measurements → Correct.</a:t>
            </a:r>
          </a:p>
          <a:p>
            <a:r>
              <a:rPr lang="en-US" dirty="0"/>
              <a:t>(3) Variation in methods → Correct.</a:t>
            </a:r>
          </a:p>
          <a:p>
            <a:r>
              <a:rPr lang="en-US" dirty="0"/>
              <a:t>(2) Validity → Not necessarily shown.</a:t>
            </a:r>
          </a:p>
          <a:p>
            <a:r>
              <a:rPr lang="en-US" dirty="0"/>
              <a:t>(4) Exact dimensions → Not shown either.</a:t>
            </a:r>
          </a:p>
          <a:p>
            <a:r>
              <a:rPr lang="en-US" dirty="0"/>
              <a:t>So the </a:t>
            </a:r>
            <a:r>
              <a:rPr lang="en-US" b="1" dirty="0"/>
              <a:t>true results</a:t>
            </a:r>
            <a:r>
              <a:rPr lang="en-US" dirty="0"/>
              <a:t> are </a:t>
            </a:r>
            <a:r>
              <a:rPr lang="en-US" b="1" dirty="0"/>
              <a:t>1 and 3 only</a:t>
            </a:r>
            <a:r>
              <a:rPr lang="en-US" dirty="0"/>
              <a:t>.</a:t>
            </a:r>
          </a:p>
          <a:p>
            <a:r>
              <a:rPr lang="en-US" dirty="0"/>
              <a:t>Among the given options, the </a:t>
            </a:r>
            <a:r>
              <a:rPr lang="en-US" b="1" dirty="0"/>
              <a:t>closest correct match is a) 1, 2, 3</a:t>
            </a:r>
            <a:r>
              <a:rPr lang="en-US" dirty="0"/>
              <a:t>, but note:</a:t>
            </a:r>
          </a:p>
          <a:p>
            <a:r>
              <a:rPr lang="en-US" dirty="0"/>
              <a:t>(2) is misleading, since validity isn’t automatically proven.</a:t>
            </a:r>
          </a:p>
          <a:p>
            <a:r>
              <a:rPr lang="en-US" dirty="0"/>
              <a:t>(c) includes (4), which is definitely wrong.</a:t>
            </a:r>
          </a:p>
          <a:p>
            <a:endParaRPr lang="en-US" dirty="0"/>
          </a:p>
          <a:p>
            <a:r>
              <a:rPr lang="en-US" dirty="0"/>
              <a:t>🎯 Final Answer: </a:t>
            </a:r>
            <a:r>
              <a:rPr lang="en-US" b="1" dirty="0"/>
              <a:t>a) 1, 2, 3</a:t>
            </a:r>
            <a:endParaRPr lang="en-US" dirty="0"/>
          </a:p>
          <a:p>
            <a:r>
              <a:rPr lang="en-US" dirty="0"/>
              <a:t>(because it best fits the intent of the question, even though in practice, validity isn’t guaranteed).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68678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a) Pareto principle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dirty="0"/>
              <a:t>📌 Explanation</a:t>
            </a:r>
          </a:p>
          <a:p>
            <a:r>
              <a:rPr lang="en-US" dirty="0"/>
              <a:t>The </a:t>
            </a:r>
            <a:r>
              <a:rPr lang="en-US" b="1" dirty="0"/>
              <a:t>80-20 rule</a:t>
            </a:r>
            <a:r>
              <a:rPr lang="en-US" dirty="0"/>
              <a:t> is also known as the </a:t>
            </a:r>
            <a:r>
              <a:rPr lang="en-US" b="1" dirty="0"/>
              <a:t>Pareto Principle</a:t>
            </a:r>
            <a:r>
              <a:rPr lang="en-US" dirty="0"/>
              <a:t>, named after Italian economist </a:t>
            </a:r>
            <a:r>
              <a:rPr lang="en-US" b="1" dirty="0"/>
              <a:t>Vilfredo Pareto</a:t>
            </a:r>
            <a:r>
              <a:rPr lang="en-US" dirty="0"/>
              <a:t>.</a:t>
            </a:r>
          </a:p>
          <a:p>
            <a:r>
              <a:rPr lang="en-US" dirty="0"/>
              <a:t>It states that </a:t>
            </a:r>
            <a:r>
              <a:rPr lang="en-US" b="1" dirty="0"/>
              <a:t>roughly 80% of effects come from 20% of causes</a:t>
            </a:r>
            <a:r>
              <a:rPr lang="en-US" dirty="0"/>
              <a:t>.</a:t>
            </a:r>
          </a:p>
          <a:p>
            <a:r>
              <a:rPr lang="en-US" dirty="0"/>
              <a:t>In Lean Six Sigma, this principle is often applied through </a:t>
            </a:r>
            <a:r>
              <a:rPr lang="en-US" b="1" dirty="0"/>
              <a:t>Pareto Charts</a:t>
            </a:r>
            <a:r>
              <a:rPr lang="en-US" dirty="0"/>
              <a:t>, which help teams focus on the </a:t>
            </a:r>
            <a:r>
              <a:rPr lang="en-US" b="1" dirty="0"/>
              <a:t>“vital few”</a:t>
            </a:r>
            <a:r>
              <a:rPr lang="en-US" dirty="0"/>
              <a:t> causes that create the majority of problems, rather than spreading effort across the </a:t>
            </a:r>
            <a:r>
              <a:rPr lang="en-US" b="1" dirty="0"/>
              <a:t>“trivial many.”</a:t>
            </a:r>
            <a:endParaRPr lang="en-US" dirty="0"/>
          </a:p>
          <a:p>
            <a:endParaRPr lang="en-US" dirty="0"/>
          </a:p>
          <a:p>
            <a:r>
              <a:rPr lang="en-US" dirty="0"/>
              <a:t>❌ Why not the others?</a:t>
            </a:r>
          </a:p>
          <a:p>
            <a:r>
              <a:rPr lang="en-US" b="1" dirty="0"/>
              <a:t>b) Little’s Law</a:t>
            </a:r>
            <a:r>
              <a:rPr lang="en-US" dirty="0"/>
              <a:t> → Relates to the relationship between throughput, cycle time, and WIP, not the 80-20 rule.</a:t>
            </a:r>
          </a:p>
          <a:p>
            <a:r>
              <a:rPr lang="en-US" b="1" dirty="0"/>
              <a:t>c) Deming circle</a:t>
            </a:r>
            <a:r>
              <a:rPr lang="en-US" dirty="0"/>
              <a:t> → Another name for the </a:t>
            </a:r>
            <a:r>
              <a:rPr lang="en-US" b="1" dirty="0"/>
              <a:t>PDCA cycle (Plan-Do-Check-Act)</a:t>
            </a:r>
            <a:r>
              <a:rPr lang="en-US" dirty="0"/>
              <a:t>, not the 80-20 rule.</a:t>
            </a:r>
          </a:p>
          <a:p>
            <a:r>
              <a:rPr lang="en-US" b="1" dirty="0"/>
              <a:t>d) Kaizen</a:t>
            </a:r>
            <a:r>
              <a:rPr lang="en-US" dirty="0"/>
              <a:t> → Refers to continuous improvement, not the 80-20 distribution.</a:t>
            </a:r>
          </a:p>
          <a:p>
            <a:endParaRPr lang="en-US" dirty="0"/>
          </a:p>
          <a:p>
            <a:r>
              <a:rPr lang="en-US" dirty="0"/>
              <a:t>👉 So, the </a:t>
            </a:r>
            <a:r>
              <a:rPr lang="en-US" b="1" dirty="0"/>
              <a:t>80-20 rule</a:t>
            </a:r>
            <a:r>
              <a:rPr lang="en-US" dirty="0"/>
              <a:t> is also known as the </a:t>
            </a:r>
            <a:r>
              <a:rPr lang="en-US" b="1" dirty="0"/>
              <a:t>Pareto Principle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55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57919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✅ Correct Answer: </a:t>
            </a:r>
            <a:r>
              <a:rPr lang="en-US" b="1" dirty="0"/>
              <a:t>b) The probability that a unit will pass a number of sequential process steps without any defect</a:t>
            </a:r>
            <a:endParaRPr lang="en-US" dirty="0"/>
          </a:p>
          <a:p>
            <a:endParaRPr lang="en-US" dirty="0"/>
          </a:p>
          <a:p>
            <a:r>
              <a:rPr lang="en-US" dirty="0"/>
              <a:t>📌 Explanation</a:t>
            </a:r>
          </a:p>
          <a:p>
            <a:r>
              <a:rPr lang="en-US" b="1" dirty="0"/>
              <a:t>Rolled Throughput Yield (RTY)</a:t>
            </a:r>
            <a:r>
              <a:rPr lang="en-US" dirty="0"/>
              <a:t> is a Lean Six Sigma quality metric that measures the </a:t>
            </a:r>
            <a:r>
              <a:rPr lang="en-US" b="1" dirty="0"/>
              <a:t>likelihood of a product or service making it through an entire process without a single defect</a:t>
            </a:r>
            <a:r>
              <a:rPr lang="en-US" dirty="0"/>
              <a:t>.</a:t>
            </a:r>
          </a:p>
          <a:p>
            <a:r>
              <a:rPr lang="en-US" dirty="0"/>
              <a:t>It is calculated by multiplying the </a:t>
            </a:r>
            <a:r>
              <a:rPr lang="en-US" b="1" dirty="0"/>
              <a:t>first-pass yields</a:t>
            </a:r>
            <a:r>
              <a:rPr lang="en-US" dirty="0"/>
              <a:t> of each step in the process:</a:t>
            </a:r>
          </a:p>
          <a:p>
            <a:r>
              <a:rPr lang="en-US" dirty="0"/>
              <a:t>RTY = Y_1 \times Y_2 \times \dots \times </a:t>
            </a:r>
            <a:r>
              <a:rPr lang="en-US" dirty="0" err="1"/>
              <a:t>Y_n</a:t>
            </a:r>
            <a:endParaRPr lang="en-US" dirty="0"/>
          </a:p>
          <a:p>
            <a:r>
              <a:rPr lang="en-US" dirty="0"/>
              <a:t>This gives a true picture of process performance, since even small defect rates at each step compound across multiple steps.</a:t>
            </a:r>
          </a:p>
          <a:p>
            <a:r>
              <a:rPr lang="en-US" dirty="0"/>
              <a:t>RTY is especially valuable because it highlights the </a:t>
            </a:r>
            <a:r>
              <a:rPr lang="en-US" b="1" dirty="0"/>
              <a:t>hidden cost of rework</a:t>
            </a:r>
            <a:r>
              <a:rPr lang="en-US" dirty="0"/>
              <a:t> — showing how many units actually make it through “right first time.”</a:t>
            </a:r>
          </a:p>
          <a:p>
            <a:endParaRPr lang="en-US" dirty="0"/>
          </a:p>
          <a:p>
            <a:r>
              <a:rPr lang="en-US" dirty="0"/>
              <a:t>❌ Why not the others?</a:t>
            </a:r>
          </a:p>
          <a:p>
            <a:r>
              <a:rPr lang="en-US" b="1" dirty="0"/>
              <a:t>a) The number of steps a unit must pass through</a:t>
            </a:r>
            <a:r>
              <a:rPr lang="en-US" dirty="0"/>
              <a:t> → That’s just process mapping, not RTY.</a:t>
            </a:r>
          </a:p>
          <a:p>
            <a:r>
              <a:rPr lang="en-US" b="1" dirty="0"/>
              <a:t>c) The percentage of good units passed to the next step</a:t>
            </a:r>
            <a:r>
              <a:rPr lang="en-US" dirty="0"/>
              <a:t> → That’s </a:t>
            </a:r>
            <a:r>
              <a:rPr lang="en-US" b="1" dirty="0"/>
              <a:t>First Pass Yield (FPY)</a:t>
            </a:r>
            <a:r>
              <a:rPr lang="en-US" dirty="0"/>
              <a:t>, not RTY.</a:t>
            </a:r>
          </a:p>
          <a:p>
            <a:r>
              <a:rPr lang="en-US" b="1" dirty="0"/>
              <a:t>d) The total number of defects per unit across steps</a:t>
            </a:r>
            <a:r>
              <a:rPr lang="en-US" dirty="0"/>
              <a:t> → That’s </a:t>
            </a:r>
            <a:r>
              <a:rPr lang="en-US" b="1" dirty="0"/>
              <a:t>Defects Per Unit (DPU)</a:t>
            </a:r>
            <a:r>
              <a:rPr lang="en-US" dirty="0"/>
              <a:t>, not RTY.</a:t>
            </a:r>
          </a:p>
          <a:p>
            <a:endParaRPr lang="en-US" dirty="0"/>
          </a:p>
          <a:p>
            <a:r>
              <a:rPr lang="en-US" dirty="0"/>
              <a:t>👉 So, the definition of </a:t>
            </a:r>
            <a:r>
              <a:rPr lang="en-US" b="1" dirty="0"/>
              <a:t>Rolled Throughput Yield (RTY)</a:t>
            </a:r>
            <a:r>
              <a:rPr lang="en-US" dirty="0"/>
              <a:t> is:</a:t>
            </a:r>
            <a:br>
              <a:rPr lang="en-US" dirty="0"/>
            </a:br>
            <a:r>
              <a:rPr lang="en-US" b="1" dirty="0"/>
              <a:t>“The probability that a unit will pass a number of sequential process steps without any defect.”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56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94890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Beta risk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</a:t>
            </a:r>
            <a:r>
              <a:rPr lang="en-US" b="1" dirty="0"/>
              <a:t>acceptance sampling</a:t>
            </a:r>
            <a:r>
              <a:rPr lang="en-US" dirty="0"/>
              <a:t> and hypothesis testing, two main risks are defined:</a:t>
            </a:r>
          </a:p>
          <a:p>
            <a:r>
              <a:rPr lang="en-US" b="1" dirty="0"/>
              <a:t>Alpha risk (Type I error):</a:t>
            </a:r>
            <a:r>
              <a:rPr lang="en-US" dirty="0"/>
              <a:t> Rejecting a good batch (false rejection).</a:t>
            </a:r>
          </a:p>
          <a:p>
            <a:r>
              <a:rPr lang="en-US" b="1" dirty="0"/>
              <a:t>Beta risk (Type II error):</a:t>
            </a:r>
            <a:r>
              <a:rPr lang="en-US" dirty="0"/>
              <a:t> Accepting a bad batch (false acceptance).</a:t>
            </a:r>
          </a:p>
          <a:p>
            <a:r>
              <a:rPr lang="en-US" dirty="0"/>
              <a:t>So, when an inspection activity </a:t>
            </a:r>
            <a:r>
              <a:rPr lang="en-US" b="1" dirty="0"/>
              <a:t>fails to reject a non‑conforming batch</a:t>
            </a:r>
            <a:r>
              <a:rPr lang="en-US" dirty="0"/>
              <a:t>, it is a </a:t>
            </a:r>
            <a:r>
              <a:rPr lang="en-US" b="1" dirty="0"/>
              <a:t>Type II error</a:t>
            </a:r>
            <a:r>
              <a:rPr lang="en-US" dirty="0"/>
              <a:t>, also called </a:t>
            </a:r>
            <a:r>
              <a:rPr lang="en-US" b="1" dirty="0"/>
              <a:t>Beta risk</a:t>
            </a:r>
            <a:r>
              <a:rPr lang="en-US" dirty="0"/>
              <a:t>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Accept risk</a:t>
            </a:r>
            <a:r>
              <a:rPr lang="en-US" dirty="0"/>
              <a:t> → Not a standard statistical term.</a:t>
            </a:r>
          </a:p>
          <a:p>
            <a:r>
              <a:rPr lang="en-US" b="1" dirty="0"/>
              <a:t>b) Alpha risk</a:t>
            </a:r>
            <a:r>
              <a:rPr lang="en-US" dirty="0"/>
              <a:t> → This is rejecting a conforming batch (the opposite situation).</a:t>
            </a:r>
          </a:p>
          <a:p>
            <a:r>
              <a:rPr lang="en-US" b="1" dirty="0"/>
              <a:t>d) Reject risk</a:t>
            </a:r>
            <a:r>
              <a:rPr lang="en-US" dirty="0"/>
              <a:t> → Not a standard term in this context.</a:t>
            </a:r>
          </a:p>
          <a:p>
            <a:endParaRPr lang="en-US" dirty="0"/>
          </a:p>
          <a:p>
            <a:r>
              <a:rPr lang="en-US" dirty="0"/>
              <a:t>👉 Therefore, the risk of </a:t>
            </a:r>
            <a:r>
              <a:rPr lang="en-US" b="1" dirty="0"/>
              <a:t>not rejecting a non‑conforming batch</a:t>
            </a:r>
            <a:r>
              <a:rPr lang="en-US" dirty="0"/>
              <a:t> is called </a:t>
            </a:r>
            <a:r>
              <a:rPr lang="en-US" b="1" dirty="0"/>
              <a:t>Beta risk (Type II error)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57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37508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a) 1σ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This comes from the </a:t>
            </a:r>
            <a:r>
              <a:rPr lang="en-US" b="1" dirty="0"/>
              <a:t>Empirical Rule (68–95–99.7 Rule)</a:t>
            </a:r>
            <a:r>
              <a:rPr lang="en-US" dirty="0"/>
              <a:t> for normal distributions:</a:t>
            </a:r>
          </a:p>
          <a:p>
            <a:r>
              <a:rPr lang="en-US" dirty="0"/>
              <a:t>About </a:t>
            </a:r>
            <a:r>
              <a:rPr lang="en-US" b="1" dirty="0"/>
              <a:t>68.3%</a:t>
            </a:r>
            <a:r>
              <a:rPr lang="en-US" dirty="0"/>
              <a:t> of the data lies within </a:t>
            </a:r>
            <a:r>
              <a:rPr lang="en-US" b="1" dirty="0"/>
              <a:t>±1 standard deviation (σ)</a:t>
            </a:r>
            <a:r>
              <a:rPr lang="en-US" dirty="0"/>
              <a:t> of the mean.</a:t>
            </a:r>
          </a:p>
          <a:p>
            <a:r>
              <a:rPr lang="en-US" dirty="0"/>
              <a:t>About </a:t>
            </a:r>
            <a:r>
              <a:rPr lang="en-US" b="1" dirty="0"/>
              <a:t>95.4%</a:t>
            </a:r>
            <a:r>
              <a:rPr lang="en-US" dirty="0"/>
              <a:t> lies within </a:t>
            </a:r>
            <a:r>
              <a:rPr lang="en-US" b="1" dirty="0"/>
              <a:t>±2σ</a:t>
            </a:r>
            <a:r>
              <a:rPr lang="en-US" dirty="0"/>
              <a:t>.</a:t>
            </a:r>
          </a:p>
          <a:p>
            <a:r>
              <a:rPr lang="en-US" dirty="0"/>
              <a:t>About </a:t>
            </a:r>
            <a:r>
              <a:rPr lang="en-US" b="1" dirty="0"/>
              <a:t>99.7%</a:t>
            </a:r>
            <a:r>
              <a:rPr lang="en-US" dirty="0"/>
              <a:t> lies within </a:t>
            </a:r>
            <a:r>
              <a:rPr lang="en-US" b="1" dirty="0"/>
              <a:t>±3σ</a:t>
            </a:r>
            <a:r>
              <a:rPr lang="en-US" dirty="0"/>
              <a:t>.</a:t>
            </a:r>
          </a:p>
          <a:p>
            <a:r>
              <a:rPr lang="en-US" dirty="0"/>
              <a:t>So, if you take a normally distributed population, roughly </a:t>
            </a:r>
            <a:r>
              <a:rPr lang="en-US" b="1" dirty="0"/>
              <a:t>two‑thirds of all values fall within one standard deviation of the mean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👉 Therefore, the range that contains </a:t>
            </a:r>
            <a:r>
              <a:rPr lang="en-US" b="1" dirty="0"/>
              <a:t>68.3% of the data</a:t>
            </a:r>
            <a:r>
              <a:rPr lang="en-US" dirty="0"/>
              <a:t> is: </a:t>
            </a:r>
            <a:r>
              <a:rPr lang="en-US" b="1" dirty="0"/>
              <a:t>Within ±1σ of the mean.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58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56085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External Critical to Quality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The </a:t>
            </a:r>
            <a:r>
              <a:rPr lang="en-US" b="1" dirty="0"/>
              <a:t>Voice of the Customer (VOC)</a:t>
            </a:r>
            <a:r>
              <a:rPr lang="en-US" dirty="0"/>
              <a:t> captures customer needs, expectations, and preferences.</a:t>
            </a:r>
          </a:p>
          <a:p>
            <a:r>
              <a:rPr lang="en-US" dirty="0"/>
              <a:t>To make these requirements </a:t>
            </a:r>
            <a:r>
              <a:rPr lang="en-US" b="1" dirty="0"/>
              <a:t>measurable</a:t>
            </a:r>
            <a:r>
              <a:rPr lang="en-US" dirty="0"/>
              <a:t>, they are translated into </a:t>
            </a:r>
            <a:r>
              <a:rPr lang="en-US" b="1" dirty="0"/>
              <a:t>Critical to Quality (CTQ)</a:t>
            </a:r>
            <a:r>
              <a:rPr lang="en-US" dirty="0"/>
              <a:t> characteristics.</a:t>
            </a:r>
          </a:p>
          <a:p>
            <a:r>
              <a:rPr lang="en-US" dirty="0"/>
              <a:t>When these CTQs are derived directly from </a:t>
            </a:r>
            <a:r>
              <a:rPr lang="en-US" b="1" dirty="0"/>
              <a:t>external customers</a:t>
            </a:r>
            <a:r>
              <a:rPr lang="en-US" dirty="0"/>
              <a:t> (the end users, clients, or stakeholders outside the organization), they are called </a:t>
            </a:r>
            <a:r>
              <a:rPr lang="en-US" b="1" dirty="0"/>
              <a:t>External CTQs</a:t>
            </a:r>
            <a:r>
              <a:rPr lang="en-US" dirty="0"/>
              <a:t>.</a:t>
            </a:r>
          </a:p>
          <a:p>
            <a:r>
              <a:rPr lang="en-US" dirty="0"/>
              <a:t>Example: </a:t>
            </a:r>
          </a:p>
          <a:p>
            <a:pPr lvl="1"/>
            <a:r>
              <a:rPr lang="en-US" dirty="0"/>
              <a:t>VOC: </a:t>
            </a:r>
            <a:r>
              <a:rPr lang="en-US" i="1" dirty="0"/>
              <a:t>“I want fast delivery.”</a:t>
            </a:r>
            <a:endParaRPr lang="en-US" dirty="0"/>
          </a:p>
          <a:p>
            <a:pPr lvl="1"/>
            <a:r>
              <a:rPr lang="en-US" dirty="0"/>
              <a:t>CTQ: </a:t>
            </a:r>
            <a:r>
              <a:rPr lang="en-US" i="1" dirty="0"/>
              <a:t>“95% of orders delivered within 24 hours.”</a:t>
            </a:r>
            <a:endParaRPr lang="en-US" dirty="0"/>
          </a:p>
          <a:p>
            <a:r>
              <a:rPr lang="en-US" dirty="0"/>
              <a:t>This translation ensures that vague customer statements become </a:t>
            </a:r>
            <a:r>
              <a:rPr lang="en-US" b="1" dirty="0"/>
              <a:t>specific, measurable performance standards</a:t>
            </a:r>
            <a:r>
              <a:rPr lang="en-US" dirty="0"/>
              <a:t> that can guide process improvement.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Internal Critical to Quality</a:t>
            </a:r>
            <a:r>
              <a:rPr lang="en-US" dirty="0"/>
              <a:t> → Refers to internal process requirements, not direct VOC specifications.</a:t>
            </a:r>
          </a:p>
          <a:p>
            <a:r>
              <a:rPr lang="en-US" b="1" dirty="0"/>
              <a:t>c) Takt time</a:t>
            </a:r>
            <a:r>
              <a:rPr lang="en-US" dirty="0"/>
              <a:t> → Defines the pace of production needed to meet customer demand, but it’s not a direct translation of VOC.</a:t>
            </a:r>
          </a:p>
          <a:p>
            <a:r>
              <a:rPr lang="en-US" b="1" dirty="0"/>
              <a:t>d) Voice of the provider</a:t>
            </a:r>
            <a:r>
              <a:rPr lang="en-US" dirty="0"/>
              <a:t> → Refers to the organization’s perspective, not the customer’s measurable requirements.</a:t>
            </a:r>
          </a:p>
          <a:p>
            <a:endParaRPr lang="en-US" dirty="0"/>
          </a:p>
          <a:p>
            <a:r>
              <a:rPr lang="en-US" dirty="0"/>
              <a:t>👉 So, the measurable specification of VOC requirements is called an </a:t>
            </a:r>
            <a:r>
              <a:rPr lang="en-US" b="1" dirty="0"/>
              <a:t>External Critical to Quality (CTQ)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59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826297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Voice of the Customer (VOC) is not measurable; the Critical to Quality (CTQ) is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Voice of the Customer (VOC):</a:t>
            </a:r>
            <a:endParaRPr lang="en-US" dirty="0"/>
          </a:p>
          <a:p>
            <a:pPr lvl="1"/>
            <a:r>
              <a:rPr lang="en-US" dirty="0"/>
              <a:t>Captures what customers say they want, need, or expect.</a:t>
            </a:r>
          </a:p>
          <a:p>
            <a:pPr lvl="1"/>
            <a:r>
              <a:rPr lang="en-US" dirty="0"/>
              <a:t>Usually expressed in broad, qualitative, or subjective terms (e.g., </a:t>
            </a:r>
            <a:r>
              <a:rPr lang="en-US" i="1" dirty="0"/>
              <a:t>“I want fast service”</a:t>
            </a:r>
            <a:r>
              <a:rPr lang="en-US" dirty="0"/>
              <a:t>, </a:t>
            </a:r>
            <a:r>
              <a:rPr lang="en-US" i="1" dirty="0"/>
              <a:t>“The product should be reliable”</a:t>
            </a:r>
            <a:r>
              <a:rPr lang="en-US" dirty="0"/>
              <a:t>).</a:t>
            </a:r>
          </a:p>
          <a:p>
            <a:pPr lvl="1"/>
            <a:r>
              <a:rPr lang="en-US" dirty="0"/>
              <a:t>VOC by itself is </a:t>
            </a:r>
            <a:r>
              <a:rPr lang="en-US" b="1" dirty="0"/>
              <a:t>not measurable</a:t>
            </a:r>
            <a:r>
              <a:rPr lang="en-US" dirty="0"/>
              <a:t> — it’s more like raw input.</a:t>
            </a:r>
          </a:p>
          <a:p>
            <a:r>
              <a:rPr lang="en-US" b="1" dirty="0"/>
              <a:t>Critical to Quality (CTQ):</a:t>
            </a:r>
            <a:endParaRPr lang="en-US" dirty="0"/>
          </a:p>
          <a:p>
            <a:pPr lvl="1"/>
            <a:r>
              <a:rPr lang="en-US" dirty="0"/>
              <a:t>Translates VOC into </a:t>
            </a:r>
            <a:r>
              <a:rPr lang="en-US" b="1" dirty="0"/>
              <a:t>specific, measurable performance requirements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Example: VOC = </a:t>
            </a:r>
            <a:r>
              <a:rPr lang="en-US" i="1" dirty="0"/>
              <a:t>“I want fast service”</a:t>
            </a:r>
            <a:r>
              <a:rPr lang="en-US" dirty="0"/>
              <a:t> → CTQ = </a:t>
            </a:r>
            <a:r>
              <a:rPr lang="en-US" i="1" dirty="0"/>
              <a:t>“95% of calls answered within 30 seconds.”</a:t>
            </a:r>
            <a:endParaRPr lang="en-US" dirty="0"/>
          </a:p>
          <a:p>
            <a:pPr lvl="1"/>
            <a:r>
              <a:rPr lang="en-US" dirty="0"/>
              <a:t>CTQs are the </a:t>
            </a:r>
            <a:r>
              <a:rPr lang="en-US" b="1" dirty="0"/>
              <a:t>quantifiable standards</a:t>
            </a:r>
            <a:r>
              <a:rPr lang="en-US" dirty="0"/>
              <a:t> that processes must meet to satisfy customers.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VOC refers to a measurement of the product; CTQ does not</a:t>
            </a:r>
            <a:r>
              <a:rPr lang="en-US" dirty="0"/>
              <a:t> → Incorrect. VOC is not a measurement; CTQ is.</a:t>
            </a:r>
          </a:p>
          <a:p>
            <a:r>
              <a:rPr lang="en-US" b="1" dirty="0"/>
              <a:t>b) VOC does not say anything about the customer’s requirements; CTQ does</a:t>
            </a:r>
            <a:r>
              <a:rPr lang="en-US" dirty="0"/>
              <a:t> → Wrong. VOC is </a:t>
            </a:r>
            <a:r>
              <a:rPr lang="en-US" i="1" dirty="0"/>
              <a:t>all about</a:t>
            </a:r>
            <a:r>
              <a:rPr lang="en-US" dirty="0"/>
              <a:t> customer requirements.</a:t>
            </a:r>
          </a:p>
          <a:p>
            <a:r>
              <a:rPr lang="en-US" b="1" dirty="0"/>
              <a:t>c) VOC makes the customer’s wishes concrete; CTQ does not</a:t>
            </a:r>
            <a:r>
              <a:rPr lang="en-US" dirty="0"/>
              <a:t> → Opposite. CTQ makes them concrete and measurable.</a:t>
            </a:r>
          </a:p>
          <a:p>
            <a:r>
              <a:rPr lang="en-US" b="1" dirty="0"/>
              <a:t>d) VOC is not measurable; CTQ is</a:t>
            </a:r>
            <a:r>
              <a:rPr lang="en-US" dirty="0"/>
              <a:t> → Correct. This is the key distinction.</a:t>
            </a:r>
          </a:p>
          <a:p>
            <a:endParaRPr lang="en-US" dirty="0"/>
          </a:p>
          <a:p>
            <a:r>
              <a:rPr lang="en-US" dirty="0"/>
              <a:t>👉 So, the difference is: </a:t>
            </a:r>
            <a:r>
              <a:rPr lang="en-US" b="1" dirty="0"/>
              <a:t>VOC expresses customer needs in general terms, while CTQ translates those needs into measurable specifications.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60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7200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Implement improvement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 of PDCA Phases</a:t>
            </a:r>
          </a:p>
          <a:p>
            <a:r>
              <a:rPr lang="en-US" b="1" dirty="0"/>
              <a:t>Plan phase</a:t>
            </a:r>
            <a:r>
              <a:rPr lang="en-US" dirty="0"/>
              <a:t> → Define the problem, determine purpose, analyze the current situation, identify root causes, and think up possible improvements.</a:t>
            </a:r>
          </a:p>
          <a:p>
            <a:r>
              <a:rPr lang="en-US" b="1" dirty="0"/>
              <a:t>Do phase</a:t>
            </a:r>
            <a:r>
              <a:rPr lang="en-US" dirty="0"/>
              <a:t> → </a:t>
            </a:r>
            <a:r>
              <a:rPr lang="en-US" b="1" dirty="0"/>
              <a:t>Implement the improvement</a:t>
            </a:r>
            <a:r>
              <a:rPr lang="en-US" dirty="0"/>
              <a:t> (usually on a small scale first, as a pilot).</a:t>
            </a:r>
          </a:p>
          <a:p>
            <a:r>
              <a:rPr lang="en-US" b="1" dirty="0"/>
              <a:t>Check phase</a:t>
            </a:r>
            <a:r>
              <a:rPr lang="en-US" dirty="0"/>
              <a:t> → Measure and evaluate the results of the implementation.</a:t>
            </a:r>
          </a:p>
          <a:p>
            <a:r>
              <a:rPr lang="en-US" b="1" dirty="0"/>
              <a:t>Act phase</a:t>
            </a:r>
            <a:r>
              <a:rPr lang="en-US" dirty="0"/>
              <a:t> → Standardize the successful solution or adjust if needed, then repeat the cycle.</a:t>
            </a:r>
          </a:p>
          <a:p>
            <a:endParaRPr lang="en-US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Think up an improvement</a:t>
            </a:r>
            <a:r>
              <a:rPr lang="en-US" dirty="0"/>
              <a:t> → belongs to </a:t>
            </a:r>
            <a:r>
              <a:rPr lang="en-US" i="1" dirty="0"/>
              <a:t>Plan</a:t>
            </a:r>
            <a:r>
              <a:rPr lang="en-US" dirty="0"/>
              <a:t> (generating ideas).</a:t>
            </a:r>
          </a:p>
          <a:p>
            <a:r>
              <a:rPr lang="en-US" b="1" dirty="0"/>
              <a:t>Determine purpose</a:t>
            </a:r>
            <a:r>
              <a:rPr lang="en-US" dirty="0"/>
              <a:t> → belongs to </a:t>
            </a:r>
            <a:r>
              <a:rPr lang="en-US" i="1" dirty="0"/>
              <a:t>Plan</a:t>
            </a:r>
            <a:r>
              <a:rPr lang="en-US" dirty="0"/>
              <a:t> (setting objectives).</a:t>
            </a:r>
          </a:p>
          <a:p>
            <a:r>
              <a:rPr lang="en-US" b="1" dirty="0" err="1"/>
              <a:t>Analyse</a:t>
            </a:r>
            <a:r>
              <a:rPr lang="en-US" b="1" dirty="0"/>
              <a:t> problem</a:t>
            </a:r>
            <a:r>
              <a:rPr lang="en-US" dirty="0"/>
              <a:t> → belongs to </a:t>
            </a:r>
            <a:r>
              <a:rPr lang="en-US" i="1" dirty="0"/>
              <a:t>Plan</a:t>
            </a:r>
            <a:r>
              <a:rPr lang="en-US" dirty="0"/>
              <a:t> (understanding the issue).</a:t>
            </a:r>
          </a:p>
          <a:p>
            <a:r>
              <a:rPr lang="en-US" b="1" dirty="0"/>
              <a:t>Implement improvement</a:t>
            </a:r>
            <a:r>
              <a:rPr lang="en-US" dirty="0"/>
              <a:t> → belongs to </a:t>
            </a:r>
            <a:r>
              <a:rPr lang="en-US" i="1" dirty="0"/>
              <a:t>Do</a:t>
            </a:r>
            <a:r>
              <a:rPr lang="en-US" dirty="0"/>
              <a:t>, not </a:t>
            </a:r>
            <a:r>
              <a:rPr lang="en-US" i="1" dirty="0"/>
              <a:t>Plan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👉 So, the activity that does </a:t>
            </a:r>
            <a:r>
              <a:rPr lang="en-US" b="1" dirty="0"/>
              <a:t>NOT</a:t>
            </a:r>
            <a:r>
              <a:rPr lang="en-US" dirty="0"/>
              <a:t> belong to the Plan phase is </a:t>
            </a:r>
            <a:r>
              <a:rPr lang="en-US" b="1" dirty="0"/>
              <a:t>Implement improvement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81865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All factors can consist of either continuous or discrete data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</a:t>
            </a:r>
            <a:r>
              <a:rPr lang="en-US" b="1" dirty="0"/>
              <a:t>regression analysis</a:t>
            </a:r>
            <a:r>
              <a:rPr lang="en-US" dirty="0"/>
              <a:t>:</a:t>
            </a:r>
          </a:p>
          <a:p>
            <a:r>
              <a:rPr lang="en-US" dirty="0"/>
              <a:t>The </a:t>
            </a:r>
            <a:r>
              <a:rPr lang="en-US" b="1" dirty="0"/>
              <a:t>dependent variable (Y)</a:t>
            </a:r>
            <a:r>
              <a:rPr lang="en-US" dirty="0"/>
              <a:t> is usually continuous (e.g., sales revenue, weight, time).</a:t>
            </a:r>
          </a:p>
          <a:p>
            <a:r>
              <a:rPr lang="en-US" dirty="0"/>
              <a:t>The </a:t>
            </a:r>
            <a:r>
              <a:rPr lang="en-US" b="1" dirty="0"/>
              <a:t>independent variables (X, or factors)</a:t>
            </a:r>
            <a:r>
              <a:rPr lang="en-US" dirty="0"/>
              <a:t> can be: </a:t>
            </a:r>
          </a:p>
          <a:p>
            <a:pPr lvl="1"/>
            <a:r>
              <a:rPr lang="en-US" b="1" dirty="0"/>
              <a:t>Continuous data</a:t>
            </a:r>
            <a:r>
              <a:rPr lang="en-US" dirty="0"/>
              <a:t> → e.g., temperature, pressure, speed.</a:t>
            </a:r>
          </a:p>
          <a:p>
            <a:pPr lvl="1"/>
            <a:r>
              <a:rPr lang="en-US" b="1" dirty="0"/>
              <a:t>Discrete (categorical) data</a:t>
            </a:r>
            <a:r>
              <a:rPr lang="en-US" dirty="0"/>
              <a:t> → e.g., machine type, shift (day/night), region.</a:t>
            </a:r>
          </a:p>
          <a:p>
            <a:r>
              <a:rPr lang="en-US" dirty="0"/>
              <a:t>When categorical (discrete) factors are used, they are typically represented through </a:t>
            </a:r>
            <a:r>
              <a:rPr lang="en-US" b="1" dirty="0"/>
              <a:t>dummy variables</a:t>
            </a:r>
            <a:r>
              <a:rPr lang="en-US" dirty="0"/>
              <a:t> (0/1 coding) so the regression model can process them.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All factors should never consist of continuous or discrete data</a:t>
            </a:r>
            <a:r>
              <a:rPr lang="en-US" dirty="0"/>
              <a:t> → Incorrect; factors can be either.</a:t>
            </a:r>
          </a:p>
          <a:p>
            <a:r>
              <a:rPr lang="en-US" b="1" dirty="0"/>
              <a:t>b) All factors can consist only of continuous data</a:t>
            </a:r>
            <a:r>
              <a:rPr lang="en-US" dirty="0"/>
              <a:t> → Too restrictive; categorical predictors are common.</a:t>
            </a:r>
          </a:p>
          <a:p>
            <a:r>
              <a:rPr lang="en-US" b="1" dirty="0"/>
              <a:t>c) All factors can consist only of discrete data</a:t>
            </a:r>
            <a:r>
              <a:rPr lang="en-US" dirty="0"/>
              <a:t> → Also too restrictive; continuous predictors are often used.</a:t>
            </a:r>
          </a:p>
          <a:p>
            <a:r>
              <a:rPr lang="en-US" b="1" dirty="0"/>
              <a:t>d) All factors can consist of either continuous or discrete data</a:t>
            </a:r>
            <a:r>
              <a:rPr lang="en-US" dirty="0"/>
              <a:t> → ✅ Correct.</a:t>
            </a:r>
          </a:p>
          <a:p>
            <a:endParaRPr lang="en-US" dirty="0"/>
          </a:p>
          <a:p>
            <a:r>
              <a:rPr lang="en-US" dirty="0"/>
              <a:t>👉 So, in regression analysis, </a:t>
            </a:r>
            <a:r>
              <a:rPr lang="en-US" b="1" dirty="0"/>
              <a:t>independent variables (factors) can be continuous or discrete</a:t>
            </a:r>
            <a:r>
              <a:rPr lang="en-US" dirty="0"/>
              <a:t> — both types are valid.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61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920762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People are unable to get on and process their work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Lean, </a:t>
            </a:r>
            <a:r>
              <a:rPr lang="en-US" b="1" dirty="0"/>
              <a:t>Muda</a:t>
            </a:r>
            <a:r>
              <a:rPr lang="en-US" dirty="0"/>
              <a:t> refers to waste — activities that consume resources but add no value. One of the </a:t>
            </a:r>
            <a:r>
              <a:rPr lang="en-US" b="1" dirty="0"/>
              <a:t>7 types of Muda</a:t>
            </a:r>
            <a:r>
              <a:rPr lang="en-US" dirty="0"/>
              <a:t> is </a:t>
            </a:r>
            <a:r>
              <a:rPr lang="en-US" b="1" dirty="0"/>
              <a:t>Waiting</a:t>
            </a:r>
            <a:r>
              <a:rPr lang="en-US" dirty="0"/>
              <a:t>:</a:t>
            </a:r>
          </a:p>
          <a:p>
            <a:r>
              <a:rPr lang="en-US" b="1" dirty="0"/>
              <a:t>Waiting</a:t>
            </a:r>
            <a:r>
              <a:rPr lang="en-US" dirty="0"/>
              <a:t> occurs when people, machines, or materials are idle because the next step in the process is delayed.</a:t>
            </a:r>
          </a:p>
          <a:p>
            <a:r>
              <a:rPr lang="en-US" dirty="0"/>
              <a:t>Examples include: </a:t>
            </a:r>
          </a:p>
          <a:p>
            <a:pPr lvl="1"/>
            <a:r>
              <a:rPr lang="en-US" dirty="0"/>
              <a:t>Operators waiting for materials to arrive.</a:t>
            </a:r>
          </a:p>
          <a:p>
            <a:pPr lvl="1"/>
            <a:r>
              <a:rPr lang="en-US" dirty="0"/>
              <a:t>Machines standing idle due to breakdowns or changeovers.</a:t>
            </a:r>
          </a:p>
          <a:p>
            <a:pPr lvl="1"/>
            <a:r>
              <a:rPr lang="en-US" dirty="0"/>
              <a:t>Employees waiting for approvals, instructions, or information.</a:t>
            </a:r>
          </a:p>
          <a:p>
            <a:r>
              <a:rPr lang="en-US" dirty="0"/>
              <a:t>This waste is costly because time is lost without adding value, and often it leads to overtime or bottlenecks later in the process.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Quality check work before moving the output</a:t>
            </a:r>
            <a:r>
              <a:rPr lang="en-US" dirty="0"/>
              <a:t> → That’s inspection, not waiting.</a:t>
            </a:r>
          </a:p>
          <a:p>
            <a:r>
              <a:rPr lang="en-US" b="1" dirty="0"/>
              <a:t>c) Materials and outputs are moved unnecessarily</a:t>
            </a:r>
            <a:r>
              <a:rPr lang="en-US" dirty="0"/>
              <a:t> → That’s the </a:t>
            </a:r>
            <a:r>
              <a:rPr lang="en-US" b="1" dirty="0"/>
              <a:t>Transportation</a:t>
            </a:r>
            <a:r>
              <a:rPr lang="en-US" dirty="0"/>
              <a:t> waste.</a:t>
            </a:r>
          </a:p>
          <a:p>
            <a:r>
              <a:rPr lang="en-US" b="1" dirty="0"/>
              <a:t>d) Deliver value according to customer needs</a:t>
            </a:r>
            <a:r>
              <a:rPr lang="en-US" dirty="0"/>
              <a:t> → That’s the goal of Lean, not a waste type.</a:t>
            </a:r>
          </a:p>
          <a:p>
            <a:endParaRPr lang="en-US" dirty="0"/>
          </a:p>
          <a:p>
            <a:r>
              <a:rPr lang="en-US" dirty="0"/>
              <a:t>👉 So, the </a:t>
            </a:r>
            <a:r>
              <a:rPr lang="en-US" b="1" dirty="0"/>
              <a:t>‘Waiting’ Muda type</a:t>
            </a:r>
            <a:r>
              <a:rPr lang="en-US" dirty="0"/>
              <a:t> is best described as: </a:t>
            </a:r>
            <a:r>
              <a:rPr lang="en-US" b="1" dirty="0"/>
              <a:t>“People are unable to get on and process their work.”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62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79467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a) When the calculated p-value is less than the α value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</a:t>
            </a:r>
            <a:r>
              <a:rPr lang="en-US" b="1" dirty="0"/>
              <a:t>hypothesis testing</a:t>
            </a:r>
            <a:r>
              <a:rPr lang="en-US" dirty="0"/>
              <a:t>, we compare the </a:t>
            </a:r>
            <a:r>
              <a:rPr lang="en-US" b="1" dirty="0"/>
              <a:t>p-value</a:t>
            </a:r>
            <a:r>
              <a:rPr lang="en-US" dirty="0"/>
              <a:t> (probability of observing the data if the null hypothesis is true) with the </a:t>
            </a:r>
            <a:r>
              <a:rPr lang="en-US" b="1" dirty="0"/>
              <a:t>significance level (α)</a:t>
            </a:r>
            <a:r>
              <a:rPr lang="en-US" dirty="0"/>
              <a:t>, often set at 0.05.</a:t>
            </a:r>
          </a:p>
          <a:p>
            <a:r>
              <a:rPr lang="en-US" b="1" dirty="0"/>
              <a:t>Decision rule: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If </a:t>
            </a:r>
            <a:r>
              <a:rPr lang="en-US" b="1" dirty="0"/>
              <a:t>p-value &lt; α</a:t>
            </a:r>
            <a:r>
              <a:rPr lang="en-US" dirty="0"/>
              <a:t> → Reject the null hypothesis (evidence suggests a significant effect/difference).</a:t>
            </a:r>
          </a:p>
          <a:p>
            <a:pPr lvl="1"/>
            <a:r>
              <a:rPr lang="en-US" dirty="0"/>
              <a:t>If </a:t>
            </a:r>
            <a:r>
              <a:rPr lang="en-US" b="1" dirty="0"/>
              <a:t>p-value ≥ α</a:t>
            </a:r>
            <a:r>
              <a:rPr lang="en-US" dirty="0"/>
              <a:t> → Fail to reject the null hypothesis (not enough evidence to conclude a difference).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b) p-value higher than α</a:t>
            </a:r>
            <a:r>
              <a:rPr lang="en-US" dirty="0"/>
              <a:t> → This means we </a:t>
            </a:r>
            <a:r>
              <a:rPr lang="en-US" i="1" dirty="0"/>
              <a:t>fail to reject</a:t>
            </a:r>
            <a:r>
              <a:rPr lang="en-US" dirty="0"/>
              <a:t> the null, not reject it.</a:t>
            </a:r>
          </a:p>
          <a:p>
            <a:r>
              <a:rPr lang="en-US" b="1" dirty="0"/>
              <a:t>c) p-value equal to α</a:t>
            </a:r>
            <a:r>
              <a:rPr lang="en-US" dirty="0"/>
              <a:t> → By convention, this is treated as </a:t>
            </a:r>
            <a:r>
              <a:rPr lang="en-US" i="1" dirty="0"/>
              <a:t>fail to reject</a:t>
            </a:r>
            <a:r>
              <a:rPr lang="en-US" dirty="0"/>
              <a:t> (since it’s not strictly less than α).</a:t>
            </a:r>
          </a:p>
          <a:p>
            <a:r>
              <a:rPr lang="en-US" b="1" dirty="0"/>
              <a:t>d) Depends on the chosen test</a:t>
            </a:r>
            <a:r>
              <a:rPr lang="en-US" dirty="0"/>
              <a:t> → The test type (t-test, chi-square, etc.) doesn’t change the decision rule; the p-value vs α comparison always applies.</a:t>
            </a:r>
          </a:p>
          <a:p>
            <a:endParaRPr lang="en-US" dirty="0"/>
          </a:p>
          <a:p>
            <a:r>
              <a:rPr lang="en-US" dirty="0"/>
              <a:t>👉 So, the null hypothesis is </a:t>
            </a:r>
            <a:r>
              <a:rPr lang="en-US" b="1" dirty="0"/>
              <a:t>rejected when the calculated p-value is less than the α value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63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13788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Analyze a problem and why it occurred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A </a:t>
            </a:r>
            <a:r>
              <a:rPr lang="en-US" b="1" dirty="0"/>
              <a:t>Fishbone Diagram</a:t>
            </a:r>
            <a:r>
              <a:rPr lang="en-US" dirty="0"/>
              <a:t> (also called an </a:t>
            </a:r>
            <a:r>
              <a:rPr lang="en-US" b="1" dirty="0"/>
              <a:t>Ishikawa Diagram</a:t>
            </a:r>
            <a:r>
              <a:rPr lang="en-US" dirty="0"/>
              <a:t> or </a:t>
            </a:r>
            <a:r>
              <a:rPr lang="en-US" b="1" dirty="0"/>
              <a:t>Cause-and-Effect Diagram</a:t>
            </a:r>
            <a:r>
              <a:rPr lang="en-US" dirty="0"/>
              <a:t>) is a structured tool used in </a:t>
            </a:r>
            <a:r>
              <a:rPr lang="en-US" b="1" dirty="0"/>
              <a:t>root cause analysis</a:t>
            </a:r>
            <a:r>
              <a:rPr lang="en-US" dirty="0"/>
              <a:t>.</a:t>
            </a:r>
          </a:p>
          <a:p>
            <a:r>
              <a:rPr lang="en-US" dirty="0"/>
              <a:t>It helps teams </a:t>
            </a:r>
            <a:r>
              <a:rPr lang="en-US" b="1" dirty="0"/>
              <a:t>visually map out all possible causes</a:t>
            </a:r>
            <a:r>
              <a:rPr lang="en-US" dirty="0"/>
              <a:t> of a problem, grouped into categories such as: </a:t>
            </a:r>
          </a:p>
          <a:p>
            <a:pPr lvl="1"/>
            <a:r>
              <a:rPr lang="en-US" dirty="0"/>
              <a:t>Man (People)</a:t>
            </a:r>
          </a:p>
          <a:p>
            <a:pPr lvl="1"/>
            <a:r>
              <a:rPr lang="en-US" dirty="0"/>
              <a:t>Machine (Equipment)</a:t>
            </a:r>
          </a:p>
          <a:p>
            <a:pPr lvl="1"/>
            <a:r>
              <a:rPr lang="en-US" dirty="0"/>
              <a:t>Method (Process)</a:t>
            </a:r>
          </a:p>
          <a:p>
            <a:pPr lvl="1"/>
            <a:r>
              <a:rPr lang="en-US" dirty="0"/>
              <a:t>Material</a:t>
            </a:r>
          </a:p>
          <a:p>
            <a:pPr lvl="1"/>
            <a:r>
              <a:rPr lang="en-US" dirty="0"/>
              <a:t>Measurement</a:t>
            </a:r>
          </a:p>
          <a:p>
            <a:pPr lvl="1"/>
            <a:r>
              <a:rPr lang="en-US" dirty="0"/>
              <a:t>Mother Nature (Environment)</a:t>
            </a:r>
          </a:p>
          <a:p>
            <a:r>
              <a:rPr lang="en-US" dirty="0"/>
              <a:t>By brainstorming and organizing causes this way, teams can dig deeper into </a:t>
            </a:r>
            <a:r>
              <a:rPr lang="en-US" b="1" dirty="0"/>
              <a:t>why a problem occurred</a:t>
            </a:r>
            <a:r>
              <a:rPr lang="en-US" dirty="0"/>
              <a:t> instead of just treating symptoms.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Identify the production rate required to meet customer demand</a:t>
            </a:r>
            <a:r>
              <a:rPr lang="en-US" dirty="0"/>
              <a:t> → That’s </a:t>
            </a:r>
            <a:r>
              <a:rPr lang="en-US" b="1" dirty="0"/>
              <a:t>Takt time</a:t>
            </a:r>
            <a:r>
              <a:rPr lang="en-US" dirty="0"/>
              <a:t>, not Fishbone.</a:t>
            </a:r>
          </a:p>
          <a:p>
            <a:r>
              <a:rPr lang="en-US" b="1" dirty="0"/>
              <a:t>b) Put a value on the relationship between variables</a:t>
            </a:r>
            <a:r>
              <a:rPr lang="en-US" dirty="0"/>
              <a:t> → That’s </a:t>
            </a:r>
            <a:r>
              <a:rPr lang="en-US" b="1" dirty="0"/>
              <a:t>Regression analysis</a:t>
            </a:r>
            <a:r>
              <a:rPr lang="en-US" dirty="0"/>
              <a:t> or </a:t>
            </a:r>
            <a:r>
              <a:rPr lang="en-US" b="1" dirty="0"/>
              <a:t>Correlation</a:t>
            </a:r>
            <a:r>
              <a:rPr lang="en-US" dirty="0"/>
              <a:t>, not Fishbone.</a:t>
            </a:r>
          </a:p>
          <a:p>
            <a:r>
              <a:rPr lang="en-US" b="1" dirty="0"/>
              <a:t>d) Understand the performance and effectiveness of equipment</a:t>
            </a:r>
            <a:r>
              <a:rPr lang="en-US" dirty="0"/>
              <a:t> → That’s </a:t>
            </a:r>
            <a:r>
              <a:rPr lang="en-US" b="1" dirty="0"/>
              <a:t>Overall Equipment Effectiveness (OEE)</a:t>
            </a:r>
            <a:r>
              <a:rPr lang="en-US" dirty="0"/>
              <a:t>, not Fishbone.</a:t>
            </a:r>
          </a:p>
          <a:p>
            <a:endParaRPr lang="en-US" dirty="0"/>
          </a:p>
          <a:p>
            <a:r>
              <a:rPr lang="en-US" dirty="0"/>
              <a:t>👉 So, the </a:t>
            </a:r>
            <a:r>
              <a:rPr lang="en-US" b="1" dirty="0"/>
              <a:t>purpose of a Fishbone diagram</a:t>
            </a:r>
            <a:r>
              <a:rPr lang="en-US" dirty="0"/>
              <a:t> is to: </a:t>
            </a:r>
            <a:r>
              <a:rPr lang="en-US" b="1" dirty="0"/>
              <a:t>“Analyze a problem and why it occurred.”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64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86152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Document a customer DMAIC roadmap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To understand </a:t>
            </a:r>
            <a:r>
              <a:rPr lang="en-US" b="1" dirty="0"/>
              <a:t>customer requirements</a:t>
            </a:r>
            <a:r>
              <a:rPr lang="en-US" dirty="0"/>
              <a:t>, organizations typically use </a:t>
            </a:r>
            <a:r>
              <a:rPr lang="en-US" b="1" dirty="0"/>
              <a:t>direct methods of gathering insights</a:t>
            </a:r>
            <a:r>
              <a:rPr lang="en-US" dirty="0"/>
              <a:t> such as:</a:t>
            </a:r>
          </a:p>
          <a:p>
            <a:r>
              <a:rPr lang="en-US" b="1" dirty="0"/>
              <a:t>Surveys</a:t>
            </a:r>
            <a:r>
              <a:rPr lang="en-US" dirty="0"/>
              <a:t> → Collect structured feedback from customers.</a:t>
            </a:r>
          </a:p>
          <a:p>
            <a:r>
              <a:rPr lang="en-US" b="1" dirty="0"/>
              <a:t>Customer visits / interviews</a:t>
            </a:r>
            <a:r>
              <a:rPr lang="en-US" dirty="0"/>
              <a:t> → Gain deeper understanding of needs and expectations.</a:t>
            </a:r>
          </a:p>
          <a:p>
            <a:r>
              <a:rPr lang="en-US" b="1" dirty="0"/>
              <a:t>Performing a purchase as a customer (mystery shopping)</a:t>
            </a:r>
            <a:r>
              <a:rPr lang="en-US" dirty="0"/>
              <a:t> → Experience the process firsthand to identify gaps.</a:t>
            </a:r>
          </a:p>
          <a:p>
            <a:r>
              <a:rPr lang="en-US" dirty="0"/>
              <a:t>However:</a:t>
            </a:r>
          </a:p>
          <a:p>
            <a:r>
              <a:rPr lang="en-US" b="1" dirty="0"/>
              <a:t>Documenting a customer DMAIC roadmap</a:t>
            </a:r>
            <a:r>
              <a:rPr lang="en-US" dirty="0"/>
              <a:t> is </a:t>
            </a:r>
            <a:r>
              <a:rPr lang="en-US" b="1" dirty="0"/>
              <a:t>not</a:t>
            </a:r>
            <a:r>
              <a:rPr lang="en-US" dirty="0"/>
              <a:t> a method for understanding customer requirements. </a:t>
            </a:r>
          </a:p>
          <a:p>
            <a:pPr lvl="1"/>
            <a:r>
              <a:rPr lang="en-US" dirty="0"/>
              <a:t>The </a:t>
            </a:r>
            <a:r>
              <a:rPr lang="en-US" b="1" dirty="0"/>
              <a:t>DMAIC roadmap</a:t>
            </a:r>
            <a:r>
              <a:rPr lang="en-US" dirty="0"/>
              <a:t> (Define–Measure–Analyze–Improve–Control) is a </a:t>
            </a:r>
            <a:r>
              <a:rPr lang="en-US" b="1" dirty="0"/>
              <a:t>process improvement framework</a:t>
            </a:r>
            <a:r>
              <a:rPr lang="en-US" dirty="0"/>
              <a:t> used internally by organizations.</a:t>
            </a:r>
          </a:p>
          <a:p>
            <a:pPr lvl="1"/>
            <a:r>
              <a:rPr lang="en-US" dirty="0"/>
              <a:t>It is about solving problems and improving processes, not directly capturing the </a:t>
            </a:r>
            <a:r>
              <a:rPr lang="en-US" b="1" dirty="0"/>
              <a:t>Voice of the Customer (VOC)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👉 So, the method </a:t>
            </a:r>
            <a:r>
              <a:rPr lang="en-US" b="1" dirty="0"/>
              <a:t>NOT used for understanding customer requirements</a:t>
            </a:r>
            <a:r>
              <a:rPr lang="en-US" dirty="0"/>
              <a:t> is: </a:t>
            </a:r>
            <a:r>
              <a:rPr lang="en-US" b="1" dirty="0"/>
              <a:t>“Document a customer DMAIC roadmap.”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65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873757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Average Lead Time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Work in Process (WIP)</a:t>
            </a:r>
            <a:r>
              <a:rPr lang="en-US" dirty="0"/>
              <a:t> refers to items that have started production but are not yet finished.</a:t>
            </a:r>
          </a:p>
          <a:p>
            <a:r>
              <a:rPr lang="en-US" dirty="0"/>
              <a:t>According to </a:t>
            </a:r>
            <a:r>
              <a:rPr lang="en-US" b="1" dirty="0"/>
              <a:t>Little’s Law</a:t>
            </a:r>
            <a:r>
              <a:rPr lang="en-US" dirty="0"/>
              <a:t>:</a:t>
            </a:r>
          </a:p>
          <a:p>
            <a:r>
              <a:rPr lang="en-US" dirty="0"/>
              <a:t>Lead Time = WIP / Throughput</a:t>
            </a:r>
          </a:p>
          <a:p>
            <a:r>
              <a:rPr lang="en-US" dirty="0"/>
              <a:t>This means that if </a:t>
            </a:r>
            <a:r>
              <a:rPr lang="en-US" b="1" dirty="0"/>
              <a:t>WIP decreases</a:t>
            </a:r>
            <a:r>
              <a:rPr lang="en-US" dirty="0"/>
              <a:t> (while throughput stays constant), the </a:t>
            </a:r>
            <a:r>
              <a:rPr lang="en-US" b="1" dirty="0"/>
              <a:t>average lead time</a:t>
            </a:r>
            <a:r>
              <a:rPr lang="en-US" dirty="0"/>
              <a:t> also decreases.</a:t>
            </a:r>
          </a:p>
          <a:p>
            <a:r>
              <a:rPr lang="en-US" dirty="0"/>
              <a:t>In Lean, reducing WIP improves </a:t>
            </a:r>
            <a:r>
              <a:rPr lang="en-US" b="1" dirty="0"/>
              <a:t>flow efficiency</a:t>
            </a:r>
            <a:r>
              <a:rPr lang="en-US" dirty="0"/>
              <a:t>, reduces waiting, and allows products to move through the process faster.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Current Takt Time</a:t>
            </a:r>
            <a:r>
              <a:rPr lang="en-US" dirty="0"/>
              <a:t> → Takt time is based on customer demand, not WIP.</a:t>
            </a:r>
          </a:p>
          <a:p>
            <a:r>
              <a:rPr lang="en-US" b="1" dirty="0"/>
              <a:t>b) Maximum Cycle Time</a:t>
            </a:r>
            <a:r>
              <a:rPr lang="en-US" dirty="0"/>
              <a:t> → Cycle time depends on process steps, not directly on WIP.</a:t>
            </a:r>
          </a:p>
          <a:p>
            <a:r>
              <a:rPr lang="en-US" b="1" dirty="0"/>
              <a:t>c) Initial Set-up Time</a:t>
            </a:r>
            <a:r>
              <a:rPr lang="en-US" dirty="0"/>
              <a:t> → Set-up time is independent of WIP levels.</a:t>
            </a:r>
          </a:p>
          <a:p>
            <a:r>
              <a:rPr lang="en-US" b="1" dirty="0"/>
              <a:t>d) Average Lead Time</a:t>
            </a:r>
            <a:r>
              <a:rPr lang="en-US" dirty="0"/>
              <a:t> → ✅ Correct. Lower WIP means shorter lead times.</a:t>
            </a:r>
          </a:p>
          <a:p>
            <a:endParaRPr lang="en-US" dirty="0"/>
          </a:p>
          <a:p>
            <a:r>
              <a:rPr lang="en-US" dirty="0"/>
              <a:t>👉 So, when the level of </a:t>
            </a:r>
            <a:r>
              <a:rPr lang="en-US" b="1" dirty="0"/>
              <a:t>Work in Process (WIP)</a:t>
            </a:r>
            <a:r>
              <a:rPr lang="en-US" dirty="0"/>
              <a:t> is reduced, the result is a reduction in </a:t>
            </a:r>
            <a:r>
              <a:rPr lang="en-US" b="1" dirty="0"/>
              <a:t>Average Lead Time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66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13788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A moment to learn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Project closure</a:t>
            </a:r>
            <a:r>
              <a:rPr lang="en-US" dirty="0"/>
              <a:t> is the </a:t>
            </a:r>
            <a:r>
              <a:rPr lang="en-US" b="1" dirty="0"/>
              <a:t>final phase</a:t>
            </a:r>
            <a:r>
              <a:rPr lang="en-US" dirty="0"/>
              <a:t> of a project, typically after the Control phase in DMAIC.</a:t>
            </a:r>
          </a:p>
          <a:p>
            <a:r>
              <a:rPr lang="en-US" dirty="0"/>
              <a:t>It’s not just paperwork or a symbolic gesture — it’s the structured opportunity to: </a:t>
            </a:r>
          </a:p>
          <a:p>
            <a:pPr lvl="1"/>
            <a:r>
              <a:rPr lang="en-US" dirty="0"/>
              <a:t>Review whether objectives were achieved.</a:t>
            </a:r>
          </a:p>
          <a:p>
            <a:pPr lvl="1"/>
            <a:r>
              <a:rPr lang="en-US" dirty="0"/>
              <a:t>Document results and financial benefits.</a:t>
            </a:r>
          </a:p>
          <a:p>
            <a:pPr lvl="1"/>
            <a:r>
              <a:rPr lang="en-US" dirty="0"/>
              <a:t>Capture </a:t>
            </a:r>
            <a:r>
              <a:rPr lang="en-US" b="1" dirty="0"/>
              <a:t>lessons learned</a:t>
            </a:r>
            <a:r>
              <a:rPr lang="en-US" dirty="0"/>
              <a:t> (what worked, what didn’t).</a:t>
            </a:r>
          </a:p>
          <a:p>
            <a:pPr lvl="1"/>
            <a:r>
              <a:rPr lang="en-US" dirty="0"/>
              <a:t>Share best practices with the wider organization.</a:t>
            </a:r>
          </a:p>
          <a:p>
            <a:pPr lvl="1"/>
            <a:r>
              <a:rPr lang="en-US" dirty="0"/>
              <a:t>Ensure controls are in place to sustain improvements.</a:t>
            </a:r>
          </a:p>
          <a:p>
            <a:r>
              <a:rPr lang="en-US" dirty="0"/>
              <a:t>This makes closure a </a:t>
            </a:r>
            <a:r>
              <a:rPr lang="en-US" b="1" dirty="0"/>
              <a:t>learning moment</a:t>
            </a:r>
            <a:r>
              <a:rPr lang="en-US" dirty="0"/>
              <a:t> for the team and the organization, helping future projects succeed.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An administrative task</a:t>
            </a:r>
            <a:r>
              <a:rPr lang="en-US" dirty="0"/>
              <a:t> → Documentation is part of closure, but the purpose goes far beyond admin.</a:t>
            </a:r>
          </a:p>
          <a:p>
            <a:r>
              <a:rPr lang="en-US" b="1" dirty="0"/>
              <a:t>b) Symbolic</a:t>
            </a:r>
            <a:r>
              <a:rPr lang="en-US" dirty="0"/>
              <a:t> → Closure is formal and practical, not just symbolic.</a:t>
            </a:r>
          </a:p>
          <a:p>
            <a:r>
              <a:rPr lang="en-US" b="1" dirty="0"/>
              <a:t>c) Only for successful projects</a:t>
            </a:r>
            <a:r>
              <a:rPr lang="en-US" dirty="0"/>
              <a:t> → Even failed or partially successful projects must be closed, so lessons are captured.</a:t>
            </a:r>
          </a:p>
          <a:p>
            <a:r>
              <a:rPr lang="en-US" b="1" dirty="0"/>
              <a:t>d) A moment to learn</a:t>
            </a:r>
            <a:r>
              <a:rPr lang="en-US" dirty="0"/>
              <a:t> → ✅ Correct. The essence of closure is reflection and learning.</a:t>
            </a:r>
          </a:p>
          <a:p>
            <a:endParaRPr lang="en-US" dirty="0"/>
          </a:p>
          <a:p>
            <a:r>
              <a:rPr lang="en-US" dirty="0"/>
              <a:t>👉 So, </a:t>
            </a:r>
            <a:r>
              <a:rPr lang="en-US" b="1" dirty="0"/>
              <a:t>Project closure is a moment to learn</a:t>
            </a:r>
            <a:r>
              <a:rPr lang="en-US" dirty="0"/>
              <a:t> — ensuring the organization grows from every project experience.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67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0250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Making the customer wait for what they have requested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Lean, the </a:t>
            </a:r>
            <a:r>
              <a:rPr lang="en-US" b="1" dirty="0"/>
              <a:t>8 types of waste (Muda)</a:t>
            </a:r>
            <a:r>
              <a:rPr lang="en-US" dirty="0"/>
              <a:t> include:</a:t>
            </a:r>
          </a:p>
          <a:p>
            <a:r>
              <a:rPr lang="en-US" dirty="0"/>
              <a:t>Defects</a:t>
            </a:r>
          </a:p>
          <a:p>
            <a:r>
              <a:rPr lang="en-US" dirty="0"/>
              <a:t>Overproduction</a:t>
            </a:r>
          </a:p>
          <a:p>
            <a:r>
              <a:rPr lang="en-US" dirty="0"/>
              <a:t>Waiting</a:t>
            </a:r>
          </a:p>
          <a:p>
            <a:r>
              <a:rPr lang="en-US" dirty="0"/>
              <a:t>Non-utilized talent</a:t>
            </a:r>
          </a:p>
          <a:p>
            <a:r>
              <a:rPr lang="en-US" dirty="0"/>
              <a:t>Transportation</a:t>
            </a:r>
          </a:p>
          <a:p>
            <a:r>
              <a:rPr lang="en-US" dirty="0"/>
              <a:t>Inventory</a:t>
            </a:r>
          </a:p>
          <a:p>
            <a:r>
              <a:rPr lang="en-US" dirty="0"/>
              <a:t>Motion</a:t>
            </a:r>
          </a:p>
          <a:p>
            <a:r>
              <a:rPr lang="en-US" dirty="0"/>
              <a:t>Extra processing</a:t>
            </a:r>
          </a:p>
          <a:p>
            <a:r>
              <a:rPr lang="en-US" dirty="0"/>
              <a:t>From the </a:t>
            </a:r>
            <a:r>
              <a:rPr lang="en-US" b="1" dirty="0"/>
              <a:t>customer’s perspective</a:t>
            </a:r>
            <a:r>
              <a:rPr lang="en-US" dirty="0"/>
              <a:t>, the most direct waste they feel is </a:t>
            </a:r>
            <a:r>
              <a:rPr lang="en-US" b="1" dirty="0"/>
              <a:t>waiting</a:t>
            </a:r>
            <a:r>
              <a:rPr lang="en-US" dirty="0"/>
              <a:t> — when they don’t receive the product or service they requested on time.</a:t>
            </a:r>
          </a:p>
          <a:p>
            <a:r>
              <a:rPr lang="en-US" dirty="0"/>
              <a:t>Example: A customer waiting too long for food at a restaurant, or for a delivery that misses its promised date.</a:t>
            </a:r>
          </a:p>
          <a:p>
            <a:r>
              <a:rPr lang="en-US" dirty="0"/>
              <a:t>This creates frustration and reduces customer satisfaction, making it one of the most visible wastes to the end user.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Providing a product better than requested</a:t>
            </a:r>
            <a:r>
              <a:rPr lang="en-US" dirty="0"/>
              <a:t> → This is </a:t>
            </a:r>
            <a:r>
              <a:rPr lang="en-US" b="1" dirty="0"/>
              <a:t>overprocessing</a:t>
            </a:r>
            <a:r>
              <a:rPr lang="en-US" dirty="0"/>
              <a:t> (doing more than the customer values), but the customer doesn’t see it as direct waste.</a:t>
            </a:r>
          </a:p>
          <a:p>
            <a:r>
              <a:rPr lang="en-US" b="1" dirty="0"/>
              <a:t>b) Transporting the product to the customer</a:t>
            </a:r>
            <a:r>
              <a:rPr lang="en-US" dirty="0"/>
              <a:t> → Transportation is a type of waste, but from the </a:t>
            </a:r>
            <a:r>
              <a:rPr lang="en-US" b="1" dirty="0"/>
              <a:t>company’s perspective</a:t>
            </a:r>
            <a:r>
              <a:rPr lang="en-US" dirty="0"/>
              <a:t>, not the customer’s.</a:t>
            </a:r>
          </a:p>
          <a:p>
            <a:r>
              <a:rPr lang="en-US" b="1" dirty="0"/>
              <a:t>c) Having more stock than the customer needs</a:t>
            </a:r>
            <a:r>
              <a:rPr lang="en-US" dirty="0"/>
              <a:t> → That’s </a:t>
            </a:r>
            <a:r>
              <a:rPr lang="en-US" b="1" dirty="0"/>
              <a:t>inventory waste</a:t>
            </a:r>
            <a:r>
              <a:rPr lang="en-US" dirty="0"/>
              <a:t>, again internal to the company.</a:t>
            </a:r>
          </a:p>
          <a:p>
            <a:r>
              <a:rPr lang="en-US" b="1" dirty="0"/>
              <a:t>d) Making the customer wait</a:t>
            </a:r>
            <a:r>
              <a:rPr lang="en-US" dirty="0"/>
              <a:t> → ✅ This is the waste the customer directly experiences.</a:t>
            </a:r>
          </a:p>
          <a:p>
            <a:endParaRPr lang="en-US" dirty="0"/>
          </a:p>
          <a:p>
            <a:r>
              <a:rPr lang="en-US" dirty="0"/>
              <a:t>👉 So, the type of </a:t>
            </a:r>
            <a:r>
              <a:rPr lang="en-US" b="1" dirty="0"/>
              <a:t>waste for the customer</a:t>
            </a:r>
            <a:r>
              <a:rPr lang="en-US" dirty="0"/>
              <a:t> is: </a:t>
            </a:r>
            <a:r>
              <a:rPr lang="en-US" b="1" dirty="0"/>
              <a:t>“Making the customer wait for what they have requested.”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68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54685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📌 Quality Assurance vs. Quality Control</a:t>
            </a:r>
          </a:p>
          <a:p>
            <a:r>
              <a:rPr lang="en-US" b="1" dirty="0"/>
              <a:t>Quality Assurance (QA):</a:t>
            </a:r>
            <a:r>
              <a:rPr lang="en-US" dirty="0"/>
              <a:t> Proactive. It’s about </a:t>
            </a:r>
            <a:r>
              <a:rPr lang="en-US" b="1" dirty="0"/>
              <a:t>preventing defects</a:t>
            </a:r>
            <a:r>
              <a:rPr lang="en-US" dirty="0"/>
              <a:t> by focusing on processes, planning, and design.</a:t>
            </a:r>
          </a:p>
          <a:p>
            <a:r>
              <a:rPr lang="en-US" b="1" dirty="0"/>
              <a:t>Quality Control (QC):</a:t>
            </a:r>
            <a:r>
              <a:rPr lang="en-US" dirty="0"/>
              <a:t> Reactive. It’s about </a:t>
            </a:r>
            <a:r>
              <a:rPr lang="en-US" b="1" dirty="0"/>
              <a:t>detecting defects</a:t>
            </a:r>
            <a:r>
              <a:rPr lang="en-US" dirty="0"/>
              <a:t> in finished products through inspection and testing.</a:t>
            </a:r>
          </a:p>
          <a:p>
            <a:endParaRPr lang="en-US" b="1" dirty="0"/>
          </a:p>
          <a:p>
            <a:r>
              <a:rPr lang="en-US" b="1" dirty="0"/>
              <a:t>🔎 Analyzing the elements</a:t>
            </a:r>
          </a:p>
          <a:p>
            <a:r>
              <a:rPr lang="en-US" b="1" dirty="0"/>
              <a:t>Check completed products for problems</a:t>
            </a:r>
            <a:r>
              <a:rPr lang="en-US" dirty="0"/>
              <a:t> → This is </a:t>
            </a:r>
            <a:r>
              <a:rPr lang="en-US" b="1" dirty="0"/>
              <a:t>Quality Control</a:t>
            </a:r>
            <a:r>
              <a:rPr lang="en-US" dirty="0"/>
              <a:t> (inspection after production). ❌ Not QA.</a:t>
            </a:r>
          </a:p>
          <a:p>
            <a:r>
              <a:rPr lang="en-US" b="1" dirty="0"/>
              <a:t>Perform a defect risk assessment before making a change</a:t>
            </a:r>
            <a:r>
              <a:rPr lang="en-US" dirty="0"/>
              <a:t> → This is </a:t>
            </a:r>
            <a:r>
              <a:rPr lang="en-US" b="1" dirty="0"/>
              <a:t>proactive prevention</a:t>
            </a:r>
            <a:r>
              <a:rPr lang="en-US" dirty="0"/>
              <a:t>, part of QA. ✅</a:t>
            </a:r>
          </a:p>
          <a:p>
            <a:r>
              <a:rPr lang="en-US" b="1" dirty="0"/>
              <a:t>Carry out mistake-proofing on the product design</a:t>
            </a:r>
            <a:r>
              <a:rPr lang="en-US" dirty="0"/>
              <a:t> → Mistake-proofing (Poka‑Yoke) is a </a:t>
            </a:r>
            <a:r>
              <a:rPr lang="en-US" b="1" dirty="0"/>
              <a:t>QA activity</a:t>
            </a:r>
            <a:r>
              <a:rPr lang="en-US" dirty="0"/>
              <a:t> to prevent errors. ✅</a:t>
            </a:r>
          </a:p>
          <a:p>
            <a:r>
              <a:rPr lang="en-US" b="1" dirty="0"/>
              <a:t>Run a debug program before installation</a:t>
            </a:r>
            <a:r>
              <a:rPr lang="en-US" dirty="0"/>
              <a:t> → Debugging before release is </a:t>
            </a:r>
            <a:r>
              <a:rPr lang="en-US" b="1" dirty="0"/>
              <a:t>preventive</a:t>
            </a:r>
            <a:r>
              <a:rPr lang="en-US" dirty="0"/>
              <a:t>, so it falls under QA. ✅</a:t>
            </a:r>
          </a:p>
          <a:p>
            <a:r>
              <a:rPr lang="en-US" b="1" dirty="0"/>
              <a:t>✅ Correct Answer: d) 2, 3, 4</a:t>
            </a:r>
          </a:p>
          <a:p>
            <a:endParaRPr lang="en-US" dirty="0"/>
          </a:p>
          <a:p>
            <a:r>
              <a:rPr lang="en-US" dirty="0"/>
              <a:t>👉 So, </a:t>
            </a:r>
            <a:r>
              <a:rPr lang="en-US" b="1" dirty="0"/>
              <a:t>Quality Assurance</a:t>
            </a:r>
            <a:r>
              <a:rPr lang="en-US" dirty="0"/>
              <a:t> includes activities like </a:t>
            </a:r>
            <a:r>
              <a:rPr lang="en-US" b="1" dirty="0"/>
              <a:t>risk assessment, mistake-proofing, and debugging before release</a:t>
            </a:r>
            <a:r>
              <a:rPr lang="en-US" dirty="0"/>
              <a:t>, while </a:t>
            </a:r>
            <a:r>
              <a:rPr lang="en-US" b="1" dirty="0"/>
              <a:t>checking completed products</a:t>
            </a:r>
            <a:r>
              <a:rPr lang="en-US" dirty="0"/>
              <a:t> belongs to </a:t>
            </a:r>
            <a:r>
              <a:rPr lang="en-US" b="1" dirty="0"/>
              <a:t>Quality Control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69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091765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📌 What is Operational Excellence?</a:t>
            </a:r>
          </a:p>
          <a:p>
            <a:r>
              <a:rPr lang="en-US" dirty="0"/>
              <a:t>Operational Excellence is about </a:t>
            </a:r>
            <a:r>
              <a:rPr lang="en-US" b="1" dirty="0"/>
              <a:t>consistently and reliably delivering value to customers</a:t>
            </a:r>
            <a:r>
              <a:rPr lang="en-US" dirty="0"/>
              <a:t> by running processes that are:</a:t>
            </a:r>
          </a:p>
          <a:p>
            <a:r>
              <a:rPr lang="en-US" dirty="0"/>
              <a:t>Efficient (no waste)</a:t>
            </a:r>
          </a:p>
          <a:p>
            <a:r>
              <a:rPr lang="en-US" dirty="0"/>
              <a:t>Effective (meeting requirements)</a:t>
            </a:r>
          </a:p>
          <a:p>
            <a:r>
              <a:rPr lang="en-US" dirty="0"/>
              <a:t>Reliable (few or no failures)</a:t>
            </a:r>
          </a:p>
          <a:p>
            <a:r>
              <a:rPr lang="en-US" dirty="0"/>
              <a:t>It focuses on </a:t>
            </a:r>
            <a:r>
              <a:rPr lang="en-US" b="1" dirty="0"/>
              <a:t>execution excellence</a:t>
            </a:r>
            <a:r>
              <a:rPr lang="en-US" dirty="0"/>
              <a:t>, not necessarily on being the most innovative or having product leadership.</a:t>
            </a:r>
          </a:p>
          <a:p>
            <a:endParaRPr lang="en-US" b="1" dirty="0"/>
          </a:p>
          <a:p>
            <a:r>
              <a:rPr lang="en-US" b="1" dirty="0"/>
              <a:t>🔎 Analyzing the objectives</a:t>
            </a:r>
          </a:p>
          <a:p>
            <a:r>
              <a:rPr lang="en-US" b="1" dirty="0"/>
              <a:t>Delivering on time</a:t>
            </a:r>
            <a:r>
              <a:rPr lang="en-US" dirty="0"/>
              <a:t> → ✅ Core to Operational Excellence. Timeliness is critical to customer satisfaction.</a:t>
            </a:r>
          </a:p>
          <a:p>
            <a:r>
              <a:rPr lang="en-US" b="1" dirty="0"/>
              <a:t>Meeting customer expectations</a:t>
            </a:r>
            <a:r>
              <a:rPr lang="en-US" dirty="0"/>
              <a:t> → ✅ Absolutely essential. Operational Excellence is customer-focused.</a:t>
            </a:r>
          </a:p>
          <a:p>
            <a:r>
              <a:rPr lang="en-US" b="1" dirty="0"/>
              <a:t>Eliminating failures</a:t>
            </a:r>
            <a:r>
              <a:rPr lang="en-US" dirty="0"/>
              <a:t> → ✅ Yes. Reducing defects and errors is central to Lean Six Sigma and </a:t>
            </a:r>
            <a:r>
              <a:rPr lang="en-US" dirty="0" err="1"/>
              <a:t>OpEx</a:t>
            </a:r>
            <a:r>
              <a:rPr lang="en-US" dirty="0"/>
              <a:t>.</a:t>
            </a:r>
          </a:p>
          <a:p>
            <a:r>
              <a:rPr lang="en-US" b="1" dirty="0"/>
              <a:t>Product leadership</a:t>
            </a:r>
            <a:r>
              <a:rPr lang="en-US" dirty="0"/>
              <a:t> → ❌ This is more about </a:t>
            </a:r>
            <a:r>
              <a:rPr lang="en-US" b="1" dirty="0"/>
              <a:t>innovation and market leadership</a:t>
            </a:r>
            <a:r>
              <a:rPr lang="en-US" dirty="0"/>
              <a:t>, not operational excellence.</a:t>
            </a:r>
          </a:p>
          <a:p>
            <a:r>
              <a:rPr lang="en-US" b="1" dirty="0"/>
              <a:t>✅ Correct Answer: a) 1, 2, 3</a:t>
            </a:r>
          </a:p>
          <a:p>
            <a:endParaRPr lang="en-US" dirty="0"/>
          </a:p>
          <a:p>
            <a:r>
              <a:rPr lang="en-US" dirty="0"/>
              <a:t>👉 So, to achieve </a:t>
            </a:r>
            <a:r>
              <a:rPr lang="en-US" b="1" dirty="0"/>
              <a:t>Operational Excellence</a:t>
            </a:r>
            <a:r>
              <a:rPr lang="en-US" dirty="0"/>
              <a:t>, the improvement objectives are: </a:t>
            </a:r>
            <a:r>
              <a:rPr lang="en-US" b="1" dirty="0"/>
              <a:t>Delivering on time, meeting customer expectations, and eliminating failures.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70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438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Prevent things from going wrong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Poka Yoke</a:t>
            </a:r>
            <a:r>
              <a:rPr lang="en-US" dirty="0"/>
              <a:t> (Japanese for </a:t>
            </a:r>
            <a:r>
              <a:rPr lang="en-US" i="1" dirty="0"/>
              <a:t>mistake-proofing</a:t>
            </a:r>
            <a:r>
              <a:rPr lang="en-US" dirty="0"/>
              <a:t> or </a:t>
            </a:r>
            <a:r>
              <a:rPr lang="en-US" i="1" dirty="0"/>
              <a:t>error prevention</a:t>
            </a:r>
            <a:r>
              <a:rPr lang="en-US" dirty="0"/>
              <a:t>) is a Lean tool designed to </a:t>
            </a:r>
            <a:r>
              <a:rPr lang="en-US" b="1" dirty="0"/>
              <a:t>prevent errors before they happen</a:t>
            </a:r>
            <a:r>
              <a:rPr lang="en-US" dirty="0"/>
              <a:t>, or at least detect them immediately so they don’t turn into defects.</a:t>
            </a:r>
          </a:p>
          <a:p>
            <a:r>
              <a:rPr lang="en-US" dirty="0"/>
              <a:t>It’s about designing processes, tools, or systems in such a way that mistakes are either impossible or immediately obvious.</a:t>
            </a:r>
          </a:p>
          <a:p>
            <a:endParaRPr lang="en-US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Produce to the rate of customer demand</a:t>
            </a:r>
            <a:r>
              <a:rPr lang="en-US" dirty="0"/>
              <a:t> → That’s the principle of </a:t>
            </a:r>
            <a:r>
              <a:rPr lang="en-US" b="1" dirty="0"/>
              <a:t>Takt Time</a:t>
            </a:r>
            <a:r>
              <a:rPr lang="en-US" dirty="0"/>
              <a:t>, not Poka Yoke.</a:t>
            </a:r>
          </a:p>
          <a:p>
            <a:r>
              <a:rPr lang="en-US" b="1" dirty="0"/>
              <a:t>b) Smooth processing and production</a:t>
            </a:r>
            <a:r>
              <a:rPr lang="en-US" dirty="0"/>
              <a:t> → That’s related to </a:t>
            </a:r>
            <a:r>
              <a:rPr lang="en-US" b="1" dirty="0" err="1"/>
              <a:t>Heijunka</a:t>
            </a:r>
            <a:r>
              <a:rPr lang="en-US" b="1" dirty="0"/>
              <a:t> (production leveling)</a:t>
            </a:r>
            <a:r>
              <a:rPr lang="en-US" dirty="0"/>
              <a:t>.</a:t>
            </a:r>
          </a:p>
          <a:p>
            <a:r>
              <a:rPr lang="en-US" b="1" dirty="0"/>
              <a:t>d) Stop as soon as a problem occurs</a:t>
            </a:r>
            <a:r>
              <a:rPr lang="en-US" dirty="0"/>
              <a:t> → That’s </a:t>
            </a:r>
            <a:r>
              <a:rPr lang="en-US" b="1" dirty="0" err="1"/>
              <a:t>Jidoka</a:t>
            </a:r>
            <a:r>
              <a:rPr lang="en-US" b="1" dirty="0"/>
              <a:t> (autonomation)</a:t>
            </a:r>
            <a:r>
              <a:rPr lang="en-US" dirty="0"/>
              <a:t>, another Lean principle.</a:t>
            </a:r>
          </a:p>
          <a:p>
            <a:endParaRPr lang="en-US" dirty="0"/>
          </a:p>
          <a:p>
            <a:r>
              <a:rPr lang="en-US" dirty="0"/>
              <a:t>👉 So, </a:t>
            </a:r>
            <a:r>
              <a:rPr lang="en-US" b="1" dirty="0"/>
              <a:t>Poka Yoke is applied to prevent things from going wrong in the first place</a:t>
            </a:r>
            <a:r>
              <a:rPr lang="en-US" dirty="0"/>
              <a:t> — making processes error-proof.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905365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✅ Correct Answer: d) Product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Lean, </a:t>
            </a:r>
            <a:r>
              <a:rPr lang="en-US" b="1" dirty="0"/>
              <a:t>flow</a:t>
            </a:r>
            <a:r>
              <a:rPr lang="en-US" dirty="0"/>
              <a:t> refers to the smooth and uninterrupted movement of value through a process.</a:t>
            </a:r>
          </a:p>
          <a:p>
            <a:r>
              <a:rPr lang="en-US" dirty="0"/>
              <a:t>To truly observe Lean flow, the </a:t>
            </a:r>
            <a:r>
              <a:rPr lang="en-US" b="1" dirty="0"/>
              <a:t>product itself</a:t>
            </a:r>
            <a:r>
              <a:rPr lang="en-US" dirty="0"/>
              <a:t> should be followed as it moves through the value stream.</a:t>
            </a:r>
          </a:p>
          <a:p>
            <a:r>
              <a:rPr lang="en-US" dirty="0"/>
              <a:t>By tracking the product, you can see: </a:t>
            </a:r>
          </a:p>
          <a:p>
            <a:pPr lvl="1"/>
            <a:r>
              <a:rPr lang="en-US" dirty="0"/>
              <a:t>Where it waits (bottlenecks).</a:t>
            </a:r>
          </a:p>
          <a:p>
            <a:pPr lvl="1"/>
            <a:r>
              <a:rPr lang="en-US" dirty="0"/>
              <a:t>Where it is over-processed or transported unnecessarily.</a:t>
            </a:r>
          </a:p>
          <a:p>
            <a:pPr lvl="1"/>
            <a:r>
              <a:rPr lang="en-US" dirty="0"/>
              <a:t>How much time it spends adding value vs. sitting idle.</a:t>
            </a:r>
          </a:p>
          <a:p>
            <a:r>
              <a:rPr lang="en-US" dirty="0"/>
              <a:t>This is why Lean emphasizes </a:t>
            </a:r>
            <a:r>
              <a:rPr lang="en-US" b="1" dirty="0"/>
              <a:t>“follow the product, not the worker”</a:t>
            </a:r>
            <a:r>
              <a:rPr lang="en-US" dirty="0"/>
              <a:t> — because the product’s journey reveals the real flow (or lack of it) in the system.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Equipment</a:t>
            </a:r>
            <a:r>
              <a:rPr lang="en-US" dirty="0"/>
              <a:t> → Machines are resources, but flow is about how the product moves, not how equipment sits.</a:t>
            </a:r>
          </a:p>
          <a:p>
            <a:r>
              <a:rPr lang="en-US" b="1" dirty="0"/>
              <a:t>b) People</a:t>
            </a:r>
            <a:r>
              <a:rPr lang="en-US" dirty="0"/>
              <a:t> → Workers are important, but Lean flow is observed from the product’s perspective.</a:t>
            </a:r>
          </a:p>
          <a:p>
            <a:r>
              <a:rPr lang="en-US" b="1" dirty="0"/>
              <a:t>c) Activities</a:t>
            </a:r>
            <a:r>
              <a:rPr lang="en-US" dirty="0"/>
              <a:t> → Activities matter, but they are only meaningful when seen in relation to how the product progresses.</a:t>
            </a:r>
          </a:p>
          <a:p>
            <a:r>
              <a:rPr lang="en-US" b="1" dirty="0"/>
              <a:t>d) Product</a:t>
            </a:r>
            <a:r>
              <a:rPr lang="en-US" dirty="0"/>
              <a:t> → ✅ Correct. The product is the base to observe Lean flow.</a:t>
            </a:r>
          </a:p>
          <a:p>
            <a:endParaRPr lang="en-US" dirty="0"/>
          </a:p>
          <a:p>
            <a:r>
              <a:rPr lang="en-US" dirty="0"/>
              <a:t>👉 So, to see Lean flow, you </a:t>
            </a:r>
            <a:r>
              <a:rPr lang="en-US" b="1" dirty="0"/>
              <a:t>observe the product</a:t>
            </a:r>
            <a:r>
              <a:rPr lang="en-US" dirty="0"/>
              <a:t> as it moves through the process.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71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72127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a) Plan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The </a:t>
            </a:r>
            <a:r>
              <a:rPr lang="en-US" b="1" dirty="0"/>
              <a:t>PDCA cycle (Plan–Do–Check–Act)</a:t>
            </a:r>
            <a:r>
              <a:rPr lang="en-US" dirty="0"/>
              <a:t> is a continuous improvement framework. Each step has a distinct role:</a:t>
            </a:r>
          </a:p>
          <a:p>
            <a:r>
              <a:rPr lang="en-US" b="1" dirty="0"/>
              <a:t>Plan</a:t>
            </a:r>
            <a:r>
              <a:rPr lang="en-US" dirty="0"/>
              <a:t> → This is where the </a:t>
            </a:r>
            <a:r>
              <a:rPr lang="en-US" b="1" dirty="0"/>
              <a:t>solution is generated</a:t>
            </a:r>
            <a:r>
              <a:rPr lang="en-US" dirty="0"/>
              <a:t>. Teams identify the problem, analyze root causes, set objectives, and </a:t>
            </a:r>
            <a:r>
              <a:rPr lang="en-US" b="1" dirty="0"/>
              <a:t>design potential solutions</a:t>
            </a:r>
            <a:r>
              <a:rPr lang="en-US" dirty="0"/>
              <a:t>.</a:t>
            </a:r>
          </a:p>
          <a:p>
            <a:r>
              <a:rPr lang="en-US" b="1" dirty="0"/>
              <a:t>Do</a:t>
            </a:r>
            <a:r>
              <a:rPr lang="en-US" dirty="0"/>
              <a:t> → Implement the solution on a small scale (pilot test).</a:t>
            </a:r>
          </a:p>
          <a:p>
            <a:r>
              <a:rPr lang="en-US" b="1" dirty="0"/>
              <a:t>Check</a:t>
            </a:r>
            <a:r>
              <a:rPr lang="en-US" dirty="0"/>
              <a:t> → Measure and evaluate the results of the test against expectations.</a:t>
            </a:r>
          </a:p>
          <a:p>
            <a:r>
              <a:rPr lang="en-US" b="1" dirty="0"/>
              <a:t>Act</a:t>
            </a:r>
            <a:r>
              <a:rPr lang="en-US" dirty="0"/>
              <a:t> → Standardize the successful solution or adjust and repeat the cycle if needed.</a:t>
            </a:r>
          </a:p>
          <a:p>
            <a:r>
              <a:rPr lang="en-US" dirty="0"/>
              <a:t>So, the </a:t>
            </a:r>
            <a:r>
              <a:rPr lang="en-US" b="1" dirty="0"/>
              <a:t>solution itself is created in the Plan step</a:t>
            </a:r>
            <a:r>
              <a:rPr lang="en-US" dirty="0"/>
              <a:t>, then tested, validated, and institutionalized in the following steps.</a:t>
            </a:r>
          </a:p>
          <a:p>
            <a:endParaRPr lang="en-US" dirty="0"/>
          </a:p>
          <a:p>
            <a:r>
              <a:rPr lang="en-US" dirty="0"/>
              <a:t>👉 Therefore, in the PDCA circle, the step that </a:t>
            </a:r>
            <a:r>
              <a:rPr lang="en-US" b="1" dirty="0"/>
              <a:t>generates a solution</a:t>
            </a:r>
            <a:r>
              <a:rPr lang="en-US" dirty="0"/>
              <a:t> is: </a:t>
            </a:r>
            <a:r>
              <a:rPr lang="en-US" b="1" dirty="0"/>
              <a:t>Plan.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72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49968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Customer survey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When the goal is to </a:t>
            </a:r>
            <a:r>
              <a:rPr lang="en-US" b="1" dirty="0"/>
              <a:t>understand customer requirements</a:t>
            </a:r>
            <a:r>
              <a:rPr lang="en-US" dirty="0"/>
              <a:t>, the most effective tool is to </a:t>
            </a:r>
            <a:r>
              <a:rPr lang="en-US" b="1" dirty="0"/>
              <a:t>ask the customer directly</a:t>
            </a:r>
            <a:r>
              <a:rPr lang="en-US" dirty="0"/>
              <a:t>. A </a:t>
            </a:r>
            <a:r>
              <a:rPr lang="en-US" b="1" dirty="0"/>
              <a:t>customer survey</a:t>
            </a:r>
            <a:r>
              <a:rPr lang="en-US" dirty="0"/>
              <a:t> provides structured feedback that captures the </a:t>
            </a:r>
            <a:r>
              <a:rPr lang="en-US" b="1" dirty="0"/>
              <a:t>Voice of the Customer (VOC)</a:t>
            </a:r>
            <a:r>
              <a:rPr lang="en-US" dirty="0"/>
              <a:t>, which can then be translated into measurable </a:t>
            </a:r>
            <a:r>
              <a:rPr lang="en-US" b="1" dirty="0"/>
              <a:t>Critical to Quality (CTQ)</a:t>
            </a:r>
            <a:r>
              <a:rPr lang="en-US" dirty="0"/>
              <a:t> requirements.</a:t>
            </a:r>
          </a:p>
          <a:p>
            <a:r>
              <a:rPr lang="en-US" b="1" dirty="0"/>
              <a:t>Customer surveys</a:t>
            </a:r>
            <a:r>
              <a:rPr lang="en-US" dirty="0"/>
              <a:t> allow organizations to: </a:t>
            </a:r>
          </a:p>
          <a:p>
            <a:pPr lvl="1"/>
            <a:r>
              <a:rPr lang="en-US" dirty="0"/>
              <a:t>Collect data on customer needs, expectations, and satisfaction.</a:t>
            </a:r>
          </a:p>
          <a:p>
            <a:pPr lvl="1"/>
            <a:r>
              <a:rPr lang="en-US" dirty="0"/>
              <a:t>Identify gaps between what customers want and what is being delivered.</a:t>
            </a:r>
          </a:p>
          <a:p>
            <a:pPr lvl="1"/>
            <a:r>
              <a:rPr lang="en-US" dirty="0"/>
              <a:t>Prioritize improvements based on actual customer input.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Quarterly quality management report</a:t>
            </a:r>
            <a:r>
              <a:rPr lang="en-US" dirty="0"/>
              <a:t> → Internal reporting tool; it doesn’t capture customer requirements directly.</a:t>
            </a:r>
          </a:p>
          <a:p>
            <a:r>
              <a:rPr lang="en-US" b="1" dirty="0"/>
              <a:t>b) Supplier assessment</a:t>
            </a:r>
            <a:r>
              <a:rPr lang="en-US" dirty="0"/>
              <a:t> → Evaluates suppliers, not customer needs.</a:t>
            </a:r>
          </a:p>
          <a:p>
            <a:r>
              <a:rPr lang="en-US" b="1" dirty="0"/>
              <a:t>c) Internal audits to determine outgoing quality</a:t>
            </a:r>
            <a:r>
              <a:rPr lang="en-US" dirty="0"/>
              <a:t> → Focuses on compliance and internal quality, not customer expectations.</a:t>
            </a:r>
          </a:p>
          <a:p>
            <a:r>
              <a:rPr lang="en-US" b="1" dirty="0"/>
              <a:t>d) Customer survey</a:t>
            </a:r>
            <a:r>
              <a:rPr lang="en-US" dirty="0"/>
              <a:t> → ✅ Directly captures customer requirements.</a:t>
            </a:r>
          </a:p>
          <a:p>
            <a:endParaRPr lang="en-US" dirty="0"/>
          </a:p>
          <a:p>
            <a:r>
              <a:rPr lang="en-US" dirty="0"/>
              <a:t>👉 So, the </a:t>
            </a:r>
            <a:r>
              <a:rPr lang="en-US" b="1" dirty="0"/>
              <a:t>most effective tool for understanding customer requirements</a:t>
            </a:r>
            <a:r>
              <a:rPr lang="en-US" dirty="0"/>
              <a:t> is a </a:t>
            </a:r>
            <a:r>
              <a:rPr lang="en-US" b="1" dirty="0"/>
              <a:t>Customer survey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73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58030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The degree of correlation between two continuous variables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Correlation analysis</a:t>
            </a:r>
            <a:r>
              <a:rPr lang="en-US" dirty="0"/>
              <a:t> is a statistical method used to measure the </a:t>
            </a:r>
            <a:r>
              <a:rPr lang="en-US" b="1" dirty="0"/>
              <a:t>strength and direction of the relationship between two continuous variables</a:t>
            </a:r>
            <a:r>
              <a:rPr lang="en-US" dirty="0"/>
              <a:t>.</a:t>
            </a:r>
          </a:p>
          <a:p>
            <a:r>
              <a:rPr lang="en-US" dirty="0"/>
              <a:t>It is expressed through the </a:t>
            </a:r>
            <a:r>
              <a:rPr lang="en-US" b="1" dirty="0"/>
              <a:t>correlation coefficient (r)</a:t>
            </a:r>
            <a:r>
              <a:rPr lang="en-US" dirty="0"/>
              <a:t>, which ranges from </a:t>
            </a:r>
            <a:r>
              <a:rPr lang="en-US" b="1" dirty="0"/>
              <a:t>-1 to +1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( r = +1 ) → Perfect positive correlation</a:t>
            </a:r>
          </a:p>
          <a:p>
            <a:pPr lvl="1"/>
            <a:r>
              <a:rPr lang="en-US" dirty="0"/>
              <a:t>( r = -1 ) → Perfect negative correlation</a:t>
            </a:r>
          </a:p>
          <a:p>
            <a:pPr lvl="1"/>
            <a:r>
              <a:rPr lang="en-US" dirty="0"/>
              <a:t>( r = 0 ) → No linear correlation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Studying the relationship between </a:t>
            </a:r>
            <a:r>
              <a:rPr lang="en-US" b="1" dirty="0"/>
              <a:t>hours studied</a:t>
            </a:r>
            <a:r>
              <a:rPr lang="en-US" dirty="0"/>
              <a:t> and </a:t>
            </a:r>
            <a:r>
              <a:rPr lang="en-US" b="1" dirty="0"/>
              <a:t>exam scores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Or between </a:t>
            </a:r>
            <a:r>
              <a:rPr lang="en-US" b="1" dirty="0"/>
              <a:t>temperature</a:t>
            </a:r>
            <a:r>
              <a:rPr lang="en-US" dirty="0"/>
              <a:t> and </a:t>
            </a:r>
            <a:r>
              <a:rPr lang="en-US" b="1" dirty="0"/>
              <a:t>electricity consumption</a:t>
            </a:r>
            <a:r>
              <a:rPr lang="en-US" dirty="0"/>
              <a:t>.</a:t>
            </a:r>
          </a:p>
          <a:p>
            <a:r>
              <a:rPr lang="en-US" dirty="0"/>
              <a:t>⚠️ Important: Correlation does </a:t>
            </a:r>
            <a:r>
              <a:rPr lang="en-US" b="1" dirty="0"/>
              <a:t>not</a:t>
            </a:r>
            <a:r>
              <a:rPr lang="en-US" dirty="0"/>
              <a:t> imply causation. It only shows the </a:t>
            </a:r>
            <a:r>
              <a:rPr lang="en-US" b="1" dirty="0"/>
              <a:t>degree of association</a:t>
            </a:r>
            <a:r>
              <a:rPr lang="en-US" dirty="0"/>
              <a:t>, not whether one variable causes the other.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Causal relationship between two continuous variables</a:t>
            </a:r>
            <a:r>
              <a:rPr lang="en-US" dirty="0"/>
              <a:t> → That’s </a:t>
            </a:r>
            <a:r>
              <a:rPr lang="en-US" b="1" dirty="0"/>
              <a:t>regression analysis</a:t>
            </a:r>
            <a:r>
              <a:rPr lang="en-US" dirty="0"/>
              <a:t>, not correlation.</a:t>
            </a:r>
          </a:p>
          <a:p>
            <a:r>
              <a:rPr lang="en-US" b="1" dirty="0"/>
              <a:t>b) Causal relationship between two categorical variables</a:t>
            </a:r>
            <a:r>
              <a:rPr lang="en-US" dirty="0"/>
              <a:t> → That would be tested with methods like </a:t>
            </a:r>
            <a:r>
              <a:rPr lang="en-US" b="1" dirty="0"/>
              <a:t>Chi-square tests</a:t>
            </a:r>
            <a:r>
              <a:rPr lang="en-US" dirty="0"/>
              <a:t>, not correlation.</a:t>
            </a:r>
          </a:p>
          <a:p>
            <a:r>
              <a:rPr lang="en-US" b="1" dirty="0"/>
              <a:t>d) Degree of correlation between two categorical variables</a:t>
            </a:r>
            <a:r>
              <a:rPr lang="en-US" dirty="0"/>
              <a:t> → Correlation is not typically used for categorical data; instead, association tests are applied.</a:t>
            </a:r>
          </a:p>
          <a:p>
            <a:endParaRPr lang="en-US" dirty="0"/>
          </a:p>
          <a:p>
            <a:r>
              <a:rPr lang="en-US" dirty="0"/>
              <a:t>👉 So, </a:t>
            </a:r>
            <a:r>
              <a:rPr lang="en-US" b="1" dirty="0"/>
              <a:t>correlation analysis investigates the degree of correlation between two continuous variables.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74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084794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Assigned an attribute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Qualitative data</a:t>
            </a:r>
            <a:r>
              <a:rPr lang="en-US" dirty="0"/>
              <a:t> refers to </a:t>
            </a:r>
            <a:r>
              <a:rPr lang="en-US" b="1" dirty="0"/>
              <a:t>non-numerical, descriptive information</a:t>
            </a:r>
            <a:r>
              <a:rPr lang="en-US" dirty="0"/>
              <a:t> that captures characteristics or qualities rather than measurements.</a:t>
            </a:r>
          </a:p>
          <a:p>
            <a:r>
              <a:rPr lang="en-US" dirty="0"/>
              <a:t>It is often expressed as </a:t>
            </a:r>
            <a:r>
              <a:rPr lang="en-US" b="1" dirty="0"/>
              <a:t>attributes, labels, or categories</a:t>
            </a:r>
            <a:r>
              <a:rPr lang="en-US" dirty="0"/>
              <a:t> (e.g., color, type, brand, satisfaction level).</a:t>
            </a:r>
          </a:p>
          <a:p>
            <a:r>
              <a:rPr lang="en-US" dirty="0"/>
              <a:t>Example: </a:t>
            </a:r>
          </a:p>
          <a:p>
            <a:pPr lvl="1"/>
            <a:r>
              <a:rPr lang="en-US" dirty="0"/>
              <a:t>Eye color = </a:t>
            </a:r>
            <a:r>
              <a:rPr lang="en-US" i="1" dirty="0"/>
              <a:t>blue, brown, green</a:t>
            </a:r>
            <a:endParaRPr lang="en-US" dirty="0"/>
          </a:p>
          <a:p>
            <a:pPr lvl="1"/>
            <a:r>
              <a:rPr lang="en-US" dirty="0"/>
              <a:t>Customer feedback = </a:t>
            </a:r>
            <a:r>
              <a:rPr lang="en-US" i="1" dirty="0"/>
              <a:t>satisfied, neutral, dissatisfied</a:t>
            </a:r>
            <a:endParaRPr lang="en-US" dirty="0"/>
          </a:p>
          <a:p>
            <a:r>
              <a:rPr lang="en-US" dirty="0"/>
              <a:t>This makes </a:t>
            </a:r>
            <a:r>
              <a:rPr lang="en-US" b="1" dirty="0"/>
              <a:t>“assigned an attribute”</a:t>
            </a:r>
            <a:r>
              <a:rPr lang="en-US" dirty="0"/>
              <a:t> the defining characteristic of qualitative data.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Measured on a discrete scale</a:t>
            </a:r>
            <a:r>
              <a:rPr lang="en-US" dirty="0"/>
              <a:t> → That applies to </a:t>
            </a:r>
            <a:r>
              <a:rPr lang="en-US" b="1" dirty="0"/>
              <a:t>quantitative discrete data</a:t>
            </a:r>
            <a:r>
              <a:rPr lang="en-US" dirty="0"/>
              <a:t> (e.g., number of defects).</a:t>
            </a:r>
          </a:p>
          <a:p>
            <a:r>
              <a:rPr lang="en-US" b="1" dirty="0"/>
              <a:t>c) Expensive to collect</a:t>
            </a:r>
            <a:r>
              <a:rPr lang="en-US" dirty="0"/>
              <a:t> → Not inherently true; cost depends on the method, not the data type.</a:t>
            </a:r>
          </a:p>
          <a:p>
            <a:r>
              <a:rPr lang="en-US" b="1" dirty="0"/>
              <a:t>d) Measured on a continuous scale</a:t>
            </a:r>
            <a:r>
              <a:rPr lang="en-US" dirty="0"/>
              <a:t> → That applies to </a:t>
            </a:r>
            <a:r>
              <a:rPr lang="en-US" b="1" dirty="0"/>
              <a:t>quantitative continuous data</a:t>
            </a:r>
            <a:r>
              <a:rPr lang="en-US" dirty="0"/>
              <a:t> (e.g., time, weight, temperature).</a:t>
            </a:r>
          </a:p>
          <a:p>
            <a:endParaRPr lang="en-US" dirty="0"/>
          </a:p>
          <a:p>
            <a:r>
              <a:rPr lang="en-US" dirty="0"/>
              <a:t>👉 So, the characteristic that relates to </a:t>
            </a:r>
            <a:r>
              <a:rPr lang="en-US" b="1" dirty="0"/>
              <a:t>qualitative data</a:t>
            </a:r>
            <a:r>
              <a:rPr lang="en-US" dirty="0"/>
              <a:t> is: </a:t>
            </a:r>
            <a:r>
              <a:rPr lang="en-US" b="1" dirty="0"/>
              <a:t>“Assigned an attribute.”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75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746579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a) Shut down the line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The </a:t>
            </a:r>
            <a:r>
              <a:rPr lang="en-US" b="1" dirty="0"/>
              <a:t>Eight Disciplines (8D) Problem Solving Method</a:t>
            </a:r>
            <a:r>
              <a:rPr lang="en-US" dirty="0"/>
              <a:t> is a structured approach developed by Ford to address and eliminate recurring problems. The official steps are:</a:t>
            </a:r>
          </a:p>
          <a:p>
            <a:r>
              <a:rPr lang="en-US" b="1" dirty="0"/>
              <a:t>D0</a:t>
            </a:r>
            <a:r>
              <a:rPr lang="en-US" dirty="0"/>
              <a:t> – Plan (prepare for the 8D process)</a:t>
            </a:r>
          </a:p>
          <a:p>
            <a:r>
              <a:rPr lang="en-US" b="1" dirty="0"/>
              <a:t>D1</a:t>
            </a:r>
            <a:r>
              <a:rPr lang="en-US" dirty="0"/>
              <a:t> – Establish the team</a:t>
            </a:r>
          </a:p>
          <a:p>
            <a:r>
              <a:rPr lang="en-US" b="1" dirty="0"/>
              <a:t>D2</a:t>
            </a:r>
            <a:r>
              <a:rPr lang="en-US" dirty="0"/>
              <a:t> – Define and describe the problem</a:t>
            </a:r>
          </a:p>
          <a:p>
            <a:r>
              <a:rPr lang="en-US" b="1" dirty="0"/>
              <a:t>D3</a:t>
            </a:r>
            <a:r>
              <a:rPr lang="en-US" dirty="0"/>
              <a:t> – Develop interim containment actions</a:t>
            </a:r>
          </a:p>
          <a:p>
            <a:r>
              <a:rPr lang="en-US" b="1" dirty="0"/>
              <a:t>D4</a:t>
            </a:r>
            <a:r>
              <a:rPr lang="en-US" dirty="0"/>
              <a:t> – Identify and verify root causes</a:t>
            </a:r>
          </a:p>
          <a:p>
            <a:r>
              <a:rPr lang="en-US" b="1" dirty="0"/>
              <a:t>D5</a:t>
            </a:r>
            <a:r>
              <a:rPr lang="en-US" dirty="0"/>
              <a:t> – Identify permanent corrective actions</a:t>
            </a:r>
          </a:p>
          <a:p>
            <a:r>
              <a:rPr lang="en-US" b="1" dirty="0"/>
              <a:t>D6</a:t>
            </a:r>
            <a:r>
              <a:rPr lang="en-US" dirty="0"/>
              <a:t> – Implement and validate corrective actions</a:t>
            </a:r>
          </a:p>
          <a:p>
            <a:r>
              <a:rPr lang="en-US" b="1" dirty="0"/>
              <a:t>D7</a:t>
            </a:r>
            <a:r>
              <a:rPr lang="en-US" dirty="0"/>
              <a:t> – Prevent recurrence (update systems, processes, training)</a:t>
            </a:r>
          </a:p>
          <a:p>
            <a:r>
              <a:rPr lang="en-US" b="1" dirty="0"/>
              <a:t>D8</a:t>
            </a:r>
            <a:r>
              <a:rPr lang="en-US" dirty="0"/>
              <a:t> – Congratulate the team</a:t>
            </a:r>
          </a:p>
          <a:p>
            <a:endParaRPr lang="en-US" b="1" dirty="0"/>
          </a:p>
          <a:p>
            <a:r>
              <a:rPr lang="en-US" b="1" dirty="0"/>
              <a:t>“Shut down the line”</a:t>
            </a:r>
            <a:r>
              <a:rPr lang="en-US" dirty="0"/>
              <a:t> is </a:t>
            </a:r>
            <a:r>
              <a:rPr lang="en-US" b="1" dirty="0"/>
              <a:t>not</a:t>
            </a:r>
            <a:r>
              <a:rPr lang="en-US" dirty="0"/>
              <a:t> one of the 8D steps. While a line shutdown may sometimes be used as an </a:t>
            </a:r>
            <a:r>
              <a:rPr lang="en-US" b="1" dirty="0"/>
              <a:t>urgent containment action</a:t>
            </a:r>
            <a:r>
              <a:rPr lang="en-US" dirty="0"/>
              <a:t> in manufacturing, it is not formally part of the 8D methodology.</a:t>
            </a:r>
          </a:p>
          <a:p>
            <a:r>
              <a:rPr lang="en-US" dirty="0"/>
              <a:t>The other options (</a:t>
            </a:r>
            <a:r>
              <a:rPr lang="en-US" b="1" dirty="0"/>
              <a:t>Identify permanent corrective actions, Prevent recurrence, Congratulate the team</a:t>
            </a:r>
            <a:r>
              <a:rPr lang="en-US" dirty="0"/>
              <a:t>) are all official 8D steps.</a:t>
            </a:r>
          </a:p>
          <a:p>
            <a:endParaRPr lang="en-US" dirty="0"/>
          </a:p>
          <a:p>
            <a:r>
              <a:rPr lang="en-US" dirty="0"/>
              <a:t>👉 So, the step </a:t>
            </a:r>
            <a:r>
              <a:rPr lang="en-US" b="1" dirty="0"/>
              <a:t>NOT part of the 8D Problem Solving Method</a:t>
            </a:r>
            <a:r>
              <a:rPr lang="en-US" dirty="0"/>
              <a:t> is: </a:t>
            </a:r>
            <a:r>
              <a:rPr lang="en-US" b="1" dirty="0"/>
              <a:t>“Shut down the line.”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76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739205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a) Create a visual map of the high-level elements of the process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SIPOC</a:t>
            </a:r>
            <a:r>
              <a:rPr lang="en-US" dirty="0"/>
              <a:t> stands for </a:t>
            </a:r>
            <a:r>
              <a:rPr lang="en-US" b="1" dirty="0"/>
              <a:t>Suppliers, Inputs, Process, Outputs, Customers</a:t>
            </a:r>
            <a:r>
              <a:rPr lang="en-US" dirty="0"/>
              <a:t>.</a:t>
            </a:r>
          </a:p>
          <a:p>
            <a:r>
              <a:rPr lang="en-US" dirty="0"/>
              <a:t>It is a </a:t>
            </a:r>
            <a:r>
              <a:rPr lang="en-US" b="1" dirty="0"/>
              <a:t>high-level process mapping tool</a:t>
            </a:r>
            <a:r>
              <a:rPr lang="en-US" dirty="0"/>
              <a:t> used mainly in the </a:t>
            </a:r>
            <a:r>
              <a:rPr lang="en-US" b="1" dirty="0"/>
              <a:t>Define phase of DMAIC</a:t>
            </a:r>
            <a:r>
              <a:rPr lang="en-US" dirty="0"/>
              <a:t>.</a:t>
            </a:r>
          </a:p>
          <a:p>
            <a:r>
              <a:rPr lang="en-US" dirty="0"/>
              <a:t>The purpose is to </a:t>
            </a:r>
            <a:r>
              <a:rPr lang="en-US" b="1" dirty="0"/>
              <a:t>visually capture the key elements of a process</a:t>
            </a:r>
            <a:r>
              <a:rPr lang="en-US" dirty="0"/>
              <a:t> in a simple diagram so that everyone involved has a shared understanding of: </a:t>
            </a:r>
          </a:p>
          <a:p>
            <a:pPr lvl="1"/>
            <a:r>
              <a:rPr lang="en-US" dirty="0"/>
              <a:t>Who supplies the inputs</a:t>
            </a:r>
          </a:p>
          <a:p>
            <a:pPr lvl="1"/>
            <a:r>
              <a:rPr lang="en-US" dirty="0"/>
              <a:t>What inputs are required</a:t>
            </a:r>
          </a:p>
          <a:p>
            <a:pPr lvl="1"/>
            <a:r>
              <a:rPr lang="en-US" dirty="0"/>
              <a:t>The major steps of the process</a:t>
            </a:r>
          </a:p>
          <a:p>
            <a:pPr lvl="1"/>
            <a:r>
              <a:rPr lang="en-US" dirty="0"/>
              <a:t>The outputs produced</a:t>
            </a:r>
          </a:p>
          <a:p>
            <a:pPr lvl="1"/>
            <a:r>
              <a:rPr lang="en-US" dirty="0"/>
              <a:t>Who the customers are</a:t>
            </a:r>
          </a:p>
          <a:p>
            <a:r>
              <a:rPr lang="en-US" dirty="0"/>
              <a:t>This makes SIPOC especially useful for </a:t>
            </a:r>
            <a:r>
              <a:rPr lang="en-US" b="1" dirty="0"/>
              <a:t>scoping projects</a:t>
            </a:r>
            <a:r>
              <a:rPr lang="en-US" dirty="0"/>
              <a:t> and aligning cross-functional teams.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b) Minimize the risk of failures within a process</a:t>
            </a:r>
            <a:r>
              <a:rPr lang="en-US" dirty="0"/>
              <a:t> → That’s more aligned with </a:t>
            </a:r>
            <a:r>
              <a:rPr lang="en-US" b="1" dirty="0"/>
              <a:t>FMEA (Failure Modes and Effects Analysis)</a:t>
            </a:r>
            <a:r>
              <a:rPr lang="en-US" dirty="0"/>
              <a:t>.</a:t>
            </a:r>
          </a:p>
          <a:p>
            <a:r>
              <a:rPr lang="en-US" b="1" dirty="0"/>
              <a:t>c) Map the physical information flow throughout a company</a:t>
            </a:r>
            <a:r>
              <a:rPr lang="en-US" dirty="0"/>
              <a:t> → That’s </a:t>
            </a:r>
            <a:r>
              <a:rPr lang="en-US" b="1" dirty="0"/>
              <a:t>Value Stream Mapping (VSM)</a:t>
            </a:r>
            <a:r>
              <a:rPr lang="en-US" dirty="0"/>
              <a:t>.</a:t>
            </a:r>
          </a:p>
          <a:p>
            <a:r>
              <a:rPr lang="en-US" b="1" dirty="0"/>
              <a:t>d) Align strategic objectives with existing projects</a:t>
            </a:r>
            <a:r>
              <a:rPr lang="en-US" dirty="0"/>
              <a:t> → That’s </a:t>
            </a:r>
            <a:r>
              <a:rPr lang="en-US" b="1" dirty="0"/>
              <a:t>Hoshin </a:t>
            </a:r>
            <a:r>
              <a:rPr lang="en-US" b="1" dirty="0" err="1"/>
              <a:t>Kanri</a:t>
            </a:r>
            <a:r>
              <a:rPr lang="en-US" b="1" dirty="0"/>
              <a:t> (Policy Deployment)</a:t>
            </a:r>
            <a:r>
              <a:rPr lang="en-US" dirty="0"/>
              <a:t>, not SIPOC.</a:t>
            </a:r>
          </a:p>
          <a:p>
            <a:endParaRPr lang="en-US" dirty="0"/>
          </a:p>
          <a:p>
            <a:r>
              <a:rPr lang="en-US" dirty="0"/>
              <a:t>👉 So, the </a:t>
            </a:r>
            <a:r>
              <a:rPr lang="en-US" b="1" dirty="0"/>
              <a:t>purpose of SIPOC</a:t>
            </a:r>
            <a:r>
              <a:rPr lang="en-US" dirty="0"/>
              <a:t> is to: </a:t>
            </a:r>
            <a:r>
              <a:rPr lang="en-US" b="1" dirty="0"/>
              <a:t>“Create a visual map of the high-level elements of the process.”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77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032672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Profit has highest priority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A </a:t>
            </a:r>
            <a:r>
              <a:rPr lang="en-US" b="1" dirty="0"/>
              <a:t>Kaizen event</a:t>
            </a:r>
            <a:r>
              <a:rPr lang="en-US" dirty="0"/>
              <a:t> (also called a Kaizen blitz or rapid improvement workshop) is a focused, short-term initiative to improve a process. Its principles are rooted in </a:t>
            </a:r>
            <a:r>
              <a:rPr lang="en-US" b="1" dirty="0"/>
              <a:t>continuous improvement</a:t>
            </a:r>
            <a:r>
              <a:rPr lang="en-US" dirty="0"/>
              <a:t> and </a:t>
            </a:r>
            <a:r>
              <a:rPr lang="en-US" b="1" dirty="0"/>
              <a:t>respect for people</a:t>
            </a:r>
            <a:r>
              <a:rPr lang="en-US" dirty="0"/>
              <a:t>.</a:t>
            </a:r>
          </a:p>
          <a:p>
            <a:r>
              <a:rPr lang="en-US" dirty="0"/>
              <a:t>Key characteristics of Kaizen events include:</a:t>
            </a:r>
          </a:p>
          <a:p>
            <a:r>
              <a:rPr lang="en-US" b="1" dirty="0"/>
              <a:t>Standardized work</a:t>
            </a:r>
            <a:r>
              <a:rPr lang="en-US" dirty="0"/>
              <a:t> → Ensuring consistency and stability in processes. ✅</a:t>
            </a:r>
          </a:p>
          <a:p>
            <a:r>
              <a:rPr lang="en-US" b="1" dirty="0"/>
              <a:t>Quality is the most important measure</a:t>
            </a:r>
            <a:r>
              <a:rPr lang="en-US" dirty="0"/>
              <a:t> → Quality comes before speed or cost. ✅</a:t>
            </a:r>
          </a:p>
          <a:p>
            <a:r>
              <a:rPr lang="en-US" b="1" dirty="0"/>
              <a:t>Customer is the starting point</a:t>
            </a:r>
            <a:r>
              <a:rPr lang="en-US" dirty="0"/>
              <a:t> → Improvements are driven by customer needs and value. ✅</a:t>
            </a:r>
          </a:p>
          <a:p>
            <a:r>
              <a:rPr lang="en-US" b="1" dirty="0"/>
              <a:t>Profit has highest priority</a:t>
            </a:r>
            <a:r>
              <a:rPr lang="en-US" dirty="0"/>
              <a:t> → ❌ This is </a:t>
            </a:r>
            <a:r>
              <a:rPr lang="en-US" b="1" dirty="0"/>
              <a:t>not</a:t>
            </a:r>
            <a:r>
              <a:rPr lang="en-US" dirty="0"/>
              <a:t> a Kaizen principle. Profit is a result of continuous improvement, but it is never the primary focus. The focus is on </a:t>
            </a:r>
            <a:r>
              <a:rPr lang="en-US" b="1" dirty="0"/>
              <a:t>eliminating waste, improving quality, and satisfying the customer</a:t>
            </a:r>
            <a:r>
              <a:rPr lang="en-US" dirty="0"/>
              <a:t> — profit follows naturally.</a:t>
            </a:r>
          </a:p>
          <a:p>
            <a:endParaRPr lang="en-US" dirty="0"/>
          </a:p>
          <a:p>
            <a:r>
              <a:rPr lang="en-US" dirty="0"/>
              <a:t>👉 So, the description </a:t>
            </a:r>
            <a:r>
              <a:rPr lang="en-US" b="1" dirty="0"/>
              <a:t>NOT about a Kaizen event</a:t>
            </a:r>
            <a:r>
              <a:rPr lang="en-US" dirty="0"/>
              <a:t> is: </a:t>
            </a:r>
            <a:r>
              <a:rPr lang="en-US" b="1" dirty="0"/>
              <a:t>“Profit has highest priority.”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78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983276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Work requests are received in the form of withdrawal </a:t>
            </a:r>
            <a:r>
              <a:rPr lang="en-US" b="1" dirty="0" err="1"/>
              <a:t>kanbans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The </a:t>
            </a:r>
            <a:r>
              <a:rPr lang="en-US" b="1" dirty="0"/>
              <a:t>Pull principle</a:t>
            </a:r>
            <a:r>
              <a:rPr lang="en-US" dirty="0"/>
              <a:t> in Lean means that production is triggered by </a:t>
            </a:r>
            <a:r>
              <a:rPr lang="en-US" b="1" dirty="0"/>
              <a:t>actual customer demand</a:t>
            </a:r>
            <a:r>
              <a:rPr lang="en-US" dirty="0"/>
              <a:t>, not by forecasts or pushing products into stock.</a:t>
            </a:r>
          </a:p>
          <a:p>
            <a:r>
              <a:rPr lang="en-US" dirty="0"/>
              <a:t>A </a:t>
            </a:r>
            <a:r>
              <a:rPr lang="en-US" b="1" dirty="0"/>
              <a:t>Kanban system</a:t>
            </a:r>
            <a:r>
              <a:rPr lang="en-US" dirty="0"/>
              <a:t> is the classic tool to implement Pull: </a:t>
            </a:r>
          </a:p>
          <a:p>
            <a:pPr lvl="1"/>
            <a:r>
              <a:rPr lang="en-US" dirty="0"/>
              <a:t>A downstream process “pulls” what it needs from the upstream process.</a:t>
            </a:r>
          </a:p>
          <a:p>
            <a:pPr lvl="1"/>
            <a:r>
              <a:rPr lang="en-US" dirty="0"/>
              <a:t>This is signaled by a </a:t>
            </a:r>
            <a:r>
              <a:rPr lang="en-US" b="1" dirty="0"/>
              <a:t>withdrawal Kanban</a:t>
            </a:r>
            <a:r>
              <a:rPr lang="en-US" dirty="0"/>
              <a:t> (a visual card or signal).</a:t>
            </a:r>
          </a:p>
          <a:p>
            <a:pPr lvl="1"/>
            <a:r>
              <a:rPr lang="en-US" dirty="0"/>
              <a:t>Nothing is produced unless there is a request, which prevents overproduction and excess inventory.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Productivity is increased to meet forecast in orders</a:t>
            </a:r>
            <a:r>
              <a:rPr lang="en-US" dirty="0"/>
              <a:t> → That’s a </a:t>
            </a:r>
            <a:r>
              <a:rPr lang="en-US" b="1" dirty="0"/>
              <a:t>Push system</a:t>
            </a:r>
            <a:r>
              <a:rPr lang="en-US" dirty="0"/>
              <a:t>, based on forecasts.</a:t>
            </a:r>
          </a:p>
          <a:p>
            <a:r>
              <a:rPr lang="en-US" b="1" dirty="0"/>
              <a:t>b) Each operation in a process is working at optimal capacity</a:t>
            </a:r>
            <a:r>
              <a:rPr lang="en-US" dirty="0"/>
              <a:t> → This often leads to overproduction and bottlenecks, not Pull.</a:t>
            </a:r>
          </a:p>
          <a:p>
            <a:r>
              <a:rPr lang="en-US" b="1" dirty="0"/>
              <a:t>d) Finished products are in stock and ready to fulfil any new orders</a:t>
            </a:r>
            <a:r>
              <a:rPr lang="en-US" dirty="0"/>
              <a:t> → That’s </a:t>
            </a:r>
            <a:r>
              <a:rPr lang="en-US" b="1" dirty="0"/>
              <a:t>Make-to-Stock</a:t>
            </a:r>
            <a:r>
              <a:rPr lang="en-US" dirty="0"/>
              <a:t>, again a Push environment.</a:t>
            </a:r>
          </a:p>
          <a:p>
            <a:endParaRPr lang="en-US" dirty="0"/>
          </a:p>
          <a:p>
            <a:r>
              <a:rPr lang="en-US" dirty="0"/>
              <a:t>👉 So, the environment that suggests the </a:t>
            </a:r>
            <a:r>
              <a:rPr lang="en-US" b="1" dirty="0"/>
              <a:t>Pull principle</a:t>
            </a:r>
            <a:r>
              <a:rPr lang="en-US" dirty="0"/>
              <a:t> is being applied is: </a:t>
            </a:r>
            <a:r>
              <a:rPr lang="en-US" b="1" dirty="0"/>
              <a:t>“Work requests are received in the form of withdrawal </a:t>
            </a:r>
            <a:r>
              <a:rPr lang="en-US" b="1" dirty="0" err="1"/>
              <a:t>kanbans</a:t>
            </a:r>
            <a:r>
              <a:rPr lang="en-US" b="1" dirty="0"/>
              <a:t>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79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392636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Champion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Lean Six Sigma, the </a:t>
            </a:r>
            <a:r>
              <a:rPr lang="en-US" b="1" dirty="0"/>
              <a:t>Champion</a:t>
            </a:r>
            <a:r>
              <a:rPr lang="en-US" dirty="0"/>
              <a:t> plays a critical leadership role. They are typically senior managers who:</a:t>
            </a:r>
          </a:p>
          <a:p>
            <a:r>
              <a:rPr lang="en-US" b="1" dirty="0"/>
              <a:t>Remove barriers</a:t>
            </a:r>
            <a:r>
              <a:rPr lang="en-US" dirty="0"/>
              <a:t> that prevent project teams from making progress.</a:t>
            </a:r>
          </a:p>
          <a:p>
            <a:r>
              <a:rPr lang="en-US" dirty="0"/>
              <a:t>Provide resources, authority, and organizational support.</a:t>
            </a:r>
          </a:p>
          <a:p>
            <a:r>
              <a:rPr lang="en-US" dirty="0"/>
              <a:t>Ensure alignment of projects with business goals.</a:t>
            </a:r>
          </a:p>
          <a:p>
            <a:r>
              <a:rPr lang="en-US" dirty="0"/>
              <a:t>Mentor and guide Project Leaders/Black Belts.</a:t>
            </a:r>
          </a:p>
          <a:p>
            <a:r>
              <a:rPr lang="en-US" dirty="0"/>
              <a:t>The Champion acts as the </a:t>
            </a:r>
            <a:r>
              <a:rPr lang="en-US" b="1" dirty="0"/>
              <a:t>bridge between top management and project teams</a:t>
            </a:r>
            <a:r>
              <a:rPr lang="en-US" dirty="0"/>
              <a:t>, making sure that improvement efforts are not blocked by organizational politics, lack of resources, or resistance to change.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Project Leader</a:t>
            </a:r>
            <a:r>
              <a:rPr lang="en-US" dirty="0"/>
              <a:t> → Responsible for managing the project day-to-day, not for removing organizational barriers.</a:t>
            </a:r>
          </a:p>
          <a:p>
            <a:r>
              <a:rPr lang="en-US" b="1" dirty="0"/>
              <a:t>b) Chief Executive Officer</a:t>
            </a:r>
            <a:r>
              <a:rPr lang="en-US" dirty="0"/>
              <a:t> → Provides overall vision and support but does not directly handle project-level barriers.</a:t>
            </a:r>
          </a:p>
          <a:p>
            <a:r>
              <a:rPr lang="en-US" b="1" dirty="0"/>
              <a:t>c) Master Black Belt</a:t>
            </a:r>
            <a:r>
              <a:rPr lang="en-US" dirty="0"/>
              <a:t> → Provides technical expertise, training, and mentoring, but not organizational barrier removal.</a:t>
            </a:r>
          </a:p>
          <a:p>
            <a:r>
              <a:rPr lang="en-US" b="1" dirty="0"/>
              <a:t>d) Champion</a:t>
            </a:r>
            <a:r>
              <a:rPr lang="en-US" dirty="0"/>
              <a:t> → ✅ Correct. Champions ensure projects succeed by clearing obstacles.</a:t>
            </a:r>
          </a:p>
          <a:p>
            <a:endParaRPr lang="en-US" dirty="0"/>
          </a:p>
          <a:p>
            <a:r>
              <a:rPr lang="en-US" dirty="0"/>
              <a:t>👉 So, the role </a:t>
            </a:r>
            <a:r>
              <a:rPr lang="en-US" b="1" dirty="0"/>
              <a:t>responsible for removing barriers to executing Lean Six Sigma projects</a:t>
            </a:r>
            <a:r>
              <a:rPr lang="en-US" dirty="0"/>
              <a:t> is the </a:t>
            </a:r>
            <a:r>
              <a:rPr lang="en-US" b="1" dirty="0"/>
              <a:t>Champion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80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4874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Promote an organized workplace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Visual Management</a:t>
            </a:r>
            <a:r>
              <a:rPr lang="en-US" dirty="0"/>
              <a:t> is a Lean tool that uses visual signals (labels, color codes, boards, markings, etc.) to make the status of processes, standards, and problems immediately visible to everyone. Its purposes include:</a:t>
            </a:r>
          </a:p>
          <a:p>
            <a:r>
              <a:rPr lang="en-US" dirty="0"/>
              <a:t>Creating </a:t>
            </a:r>
            <a:r>
              <a:rPr lang="en-US" b="1" dirty="0"/>
              <a:t>an organized and transparent workplace</a:t>
            </a:r>
            <a:r>
              <a:rPr lang="en-US" dirty="0"/>
              <a:t> where anyone can quickly see what’s happening.</a:t>
            </a:r>
          </a:p>
          <a:p>
            <a:r>
              <a:rPr lang="en-US" dirty="0"/>
              <a:t>Making abnormalities stand out so they can be corrected quickly.</a:t>
            </a:r>
          </a:p>
          <a:p>
            <a:r>
              <a:rPr lang="en-US" dirty="0"/>
              <a:t>Supporting </a:t>
            </a:r>
            <a:r>
              <a:rPr lang="en-US" b="1" dirty="0"/>
              <a:t>5S (Sort, Set in order, Shine, Standardize, Sustain)</a:t>
            </a:r>
            <a:r>
              <a:rPr lang="en-US" dirty="0"/>
              <a:t> by keeping the workplace tidy and efficient.</a:t>
            </a:r>
          </a:p>
          <a:p>
            <a:r>
              <a:rPr lang="en-US" dirty="0"/>
              <a:t>Improving communication and teamwork by making information accessible at a glance.</a:t>
            </a:r>
          </a:p>
          <a:p>
            <a:endParaRPr lang="en-US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Build quality into a process</a:t>
            </a:r>
            <a:r>
              <a:rPr lang="en-US" dirty="0"/>
              <a:t> → That’s more aligned with </a:t>
            </a:r>
            <a:r>
              <a:rPr lang="en-US" b="1" dirty="0"/>
              <a:t>Poka Yoke (error-proofing)</a:t>
            </a:r>
            <a:r>
              <a:rPr lang="en-US" dirty="0"/>
              <a:t>.</a:t>
            </a:r>
          </a:p>
          <a:p>
            <a:r>
              <a:rPr lang="en-US" b="1" dirty="0"/>
              <a:t>b) Understand and prioritize customer requirements</a:t>
            </a:r>
            <a:r>
              <a:rPr lang="en-US" dirty="0"/>
              <a:t> → That’s the role of </a:t>
            </a:r>
            <a:r>
              <a:rPr lang="en-US" b="1" dirty="0"/>
              <a:t>Voice of the Customer (</a:t>
            </a:r>
            <a:r>
              <a:rPr lang="en-US" b="1" dirty="0" err="1"/>
              <a:t>VoC</a:t>
            </a:r>
            <a:r>
              <a:rPr lang="en-US" b="1" dirty="0"/>
              <a:t>)</a:t>
            </a:r>
            <a:r>
              <a:rPr lang="en-US" dirty="0"/>
              <a:t> and </a:t>
            </a:r>
            <a:r>
              <a:rPr lang="en-US" b="1" dirty="0"/>
              <a:t>CTQ analysis</a:t>
            </a:r>
            <a:r>
              <a:rPr lang="en-US" dirty="0"/>
              <a:t>.</a:t>
            </a:r>
          </a:p>
          <a:p>
            <a:r>
              <a:rPr lang="en-US" b="1" dirty="0"/>
              <a:t>c) Formulate decisions on improvement solutions</a:t>
            </a:r>
            <a:r>
              <a:rPr lang="en-US" dirty="0"/>
              <a:t> → That’s part of </a:t>
            </a:r>
            <a:r>
              <a:rPr lang="en-US" b="1" dirty="0"/>
              <a:t>PDCA / problem-solving methods</a:t>
            </a:r>
            <a:r>
              <a:rPr lang="en-US" dirty="0"/>
              <a:t>, not the core purpose of Visual Management.</a:t>
            </a:r>
          </a:p>
          <a:p>
            <a:endParaRPr lang="en-US" dirty="0"/>
          </a:p>
          <a:p>
            <a:r>
              <a:rPr lang="en-US" dirty="0"/>
              <a:t>👉 So, the main purpose of </a:t>
            </a:r>
            <a:r>
              <a:rPr lang="en-US" b="1" dirty="0"/>
              <a:t>Visual Management</a:t>
            </a:r>
            <a:r>
              <a:rPr lang="en-US" dirty="0"/>
              <a:t> is to </a:t>
            </a:r>
            <a:r>
              <a:rPr lang="en-US" b="1" dirty="0"/>
              <a:t>promote an organized workplace</a:t>
            </a:r>
            <a:r>
              <a:rPr lang="en-US" dirty="0"/>
              <a:t> and make processes visible and easy to manage.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634160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Andon Signal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Visual Management</a:t>
            </a:r>
            <a:r>
              <a:rPr lang="en-US" dirty="0"/>
              <a:t> in Lean is about making the status of a process </a:t>
            </a:r>
            <a:r>
              <a:rPr lang="en-US" b="1" dirty="0"/>
              <a:t>immediately visible</a:t>
            </a:r>
            <a:r>
              <a:rPr lang="en-US" dirty="0"/>
              <a:t> so that everyone can quickly understand whether things are running normally or if there’s a problem.</a:t>
            </a:r>
          </a:p>
          <a:p>
            <a:r>
              <a:rPr lang="en-US" dirty="0"/>
              <a:t>An </a:t>
            </a:r>
            <a:r>
              <a:rPr lang="en-US" b="1" dirty="0"/>
              <a:t>Andon signal</a:t>
            </a:r>
            <a:r>
              <a:rPr lang="en-US" dirty="0"/>
              <a:t> (often a light or display board) is a classic example: </a:t>
            </a:r>
          </a:p>
          <a:p>
            <a:pPr lvl="1"/>
            <a:r>
              <a:rPr lang="en-US" dirty="0"/>
              <a:t>Green = normal operation</a:t>
            </a:r>
          </a:p>
          <a:p>
            <a:pPr lvl="1"/>
            <a:r>
              <a:rPr lang="en-US" dirty="0"/>
              <a:t>Yellow = attention needed</a:t>
            </a:r>
          </a:p>
          <a:p>
            <a:pPr lvl="1"/>
            <a:r>
              <a:rPr lang="en-US" dirty="0"/>
              <a:t>Red = problem, stop and fix</a:t>
            </a:r>
          </a:p>
          <a:p>
            <a:r>
              <a:rPr lang="en-US" dirty="0"/>
              <a:t>This allows operators, supervisors, and managers to see the process status at a glance and take action quickly.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Monitoring cameras</a:t>
            </a:r>
            <a:r>
              <a:rPr lang="en-US" dirty="0"/>
              <a:t> → Used for security, not Lean visual management.</a:t>
            </a:r>
          </a:p>
          <a:p>
            <a:r>
              <a:rPr lang="en-US" b="1" dirty="0"/>
              <a:t>b) Internal Audit</a:t>
            </a:r>
            <a:r>
              <a:rPr lang="en-US" dirty="0"/>
              <a:t> → A formal review process, not a real-time visual tool.</a:t>
            </a:r>
          </a:p>
          <a:p>
            <a:r>
              <a:rPr lang="en-US" b="1" dirty="0"/>
              <a:t>d) Regular meetings</a:t>
            </a:r>
            <a:r>
              <a:rPr lang="en-US" dirty="0"/>
              <a:t> → Important for communication, but not a visual management technique.</a:t>
            </a:r>
          </a:p>
          <a:p>
            <a:endParaRPr lang="en-US" dirty="0"/>
          </a:p>
          <a:p>
            <a:r>
              <a:rPr lang="en-US" dirty="0"/>
              <a:t>👉 So, the example that forms part of </a:t>
            </a:r>
            <a:r>
              <a:rPr lang="en-US" b="1" dirty="0"/>
              <a:t>Visual Management</a:t>
            </a:r>
            <a:r>
              <a:rPr lang="en-US" dirty="0"/>
              <a:t> is: </a:t>
            </a:r>
            <a:r>
              <a:rPr lang="en-US" b="1" dirty="0"/>
              <a:t>“Andon Signal.”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81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668688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Lean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Lean</a:t>
            </a:r>
            <a:r>
              <a:rPr lang="en-US" dirty="0"/>
              <a:t> is the improvement methodology that specifically introduces techniques to promote </a:t>
            </a:r>
            <a:r>
              <a:rPr lang="en-US" b="1" dirty="0"/>
              <a:t>Flow</a:t>
            </a:r>
            <a:r>
              <a:rPr lang="en-US" dirty="0"/>
              <a:t> and </a:t>
            </a:r>
            <a:r>
              <a:rPr lang="en-US" b="1" dirty="0"/>
              <a:t>Pull</a:t>
            </a:r>
            <a:r>
              <a:rPr lang="en-US" dirty="0"/>
              <a:t>.</a:t>
            </a:r>
          </a:p>
          <a:p>
            <a:r>
              <a:rPr lang="en-US" dirty="0"/>
              <a:t>Its core principles include:</a:t>
            </a:r>
          </a:p>
          <a:p>
            <a:pPr lvl="1"/>
            <a:r>
              <a:rPr lang="en-US" b="1" dirty="0"/>
              <a:t>Value</a:t>
            </a:r>
            <a:r>
              <a:rPr lang="en-US" dirty="0"/>
              <a:t> → Define what the customer values.</a:t>
            </a:r>
          </a:p>
          <a:p>
            <a:pPr lvl="1"/>
            <a:r>
              <a:rPr lang="en-US" b="1" dirty="0"/>
              <a:t>Value Stream</a:t>
            </a:r>
            <a:r>
              <a:rPr lang="en-US" dirty="0"/>
              <a:t> → Map all steps and eliminate waste.</a:t>
            </a:r>
          </a:p>
          <a:p>
            <a:pPr lvl="1"/>
            <a:r>
              <a:rPr lang="en-US" b="1" dirty="0"/>
              <a:t>Flow</a:t>
            </a:r>
            <a:r>
              <a:rPr lang="en-US" dirty="0"/>
              <a:t> → Ensure work moves smoothly without interruptions or bottlenecks.</a:t>
            </a:r>
          </a:p>
          <a:p>
            <a:pPr lvl="1"/>
            <a:r>
              <a:rPr lang="en-US" b="1" dirty="0"/>
              <a:t>Pull</a:t>
            </a:r>
            <a:r>
              <a:rPr lang="en-US" dirty="0"/>
              <a:t> → Produce only in response to actual customer demand (often using Kanban).</a:t>
            </a:r>
          </a:p>
          <a:p>
            <a:pPr lvl="1"/>
            <a:r>
              <a:rPr lang="en-US" b="1" dirty="0"/>
              <a:t>Perfection</a:t>
            </a:r>
            <a:r>
              <a:rPr lang="en-US" dirty="0"/>
              <a:t> → Continuously improve.</a:t>
            </a:r>
          </a:p>
          <a:p>
            <a:r>
              <a:rPr lang="en-US" b="1" dirty="0"/>
              <a:t>Flow</a:t>
            </a:r>
            <a:r>
              <a:rPr lang="en-US" dirty="0"/>
              <a:t> ensures that processes run continuously without delays.</a:t>
            </a:r>
          </a:p>
          <a:p>
            <a:r>
              <a:rPr lang="en-US" b="1" dirty="0"/>
              <a:t>Pull</a:t>
            </a:r>
            <a:r>
              <a:rPr lang="en-US" dirty="0"/>
              <a:t> ensures that nothing is produced unless there is a demand, preventing overproduction and excess inventory.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5S</a:t>
            </a:r>
            <a:r>
              <a:rPr lang="en-US" dirty="0"/>
              <a:t> → Focuses on workplace organization and standardization, not flow/pull.</a:t>
            </a:r>
          </a:p>
          <a:p>
            <a:r>
              <a:rPr lang="en-US" b="1" dirty="0"/>
              <a:t>b) Kaizen</a:t>
            </a:r>
            <a:r>
              <a:rPr lang="en-US" dirty="0"/>
              <a:t> → Focuses on continuous small improvements, but flow/pull are Lean principles.</a:t>
            </a:r>
          </a:p>
          <a:p>
            <a:r>
              <a:rPr lang="en-US" b="1" dirty="0"/>
              <a:t>d) Six Sigma</a:t>
            </a:r>
            <a:r>
              <a:rPr lang="en-US" dirty="0"/>
              <a:t> → Focuses on reducing variation and defects using data-driven methods, not flow/pull.</a:t>
            </a:r>
          </a:p>
          <a:p>
            <a:endParaRPr lang="en-US" dirty="0"/>
          </a:p>
          <a:p>
            <a:r>
              <a:rPr lang="en-US" dirty="0"/>
              <a:t>👉 So, the improvement method that introduces techniques to promote </a:t>
            </a:r>
            <a:r>
              <a:rPr lang="en-US" b="1" dirty="0"/>
              <a:t>Flow and Pull</a:t>
            </a:r>
            <a:r>
              <a:rPr lang="en-US" dirty="0"/>
              <a:t> is </a:t>
            </a:r>
            <a:r>
              <a:rPr lang="en-US" b="1" dirty="0"/>
              <a:t>Lean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82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202694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Standardize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the </a:t>
            </a:r>
            <a:r>
              <a:rPr lang="en-US" b="1" dirty="0"/>
              <a:t>5S methodology</a:t>
            </a:r>
            <a:r>
              <a:rPr lang="en-US" dirty="0"/>
              <a:t> (Sort, Straighten, Shine, Standardize, Sustain), the </a:t>
            </a:r>
            <a:r>
              <a:rPr lang="en-US" b="1" dirty="0"/>
              <a:t>Standardize</a:t>
            </a:r>
            <a:r>
              <a:rPr lang="en-US" dirty="0"/>
              <a:t> step is where </a:t>
            </a:r>
            <a:r>
              <a:rPr lang="en-US" b="1" dirty="0"/>
              <a:t>checklists, schedules, and visual controls</a:t>
            </a:r>
            <a:r>
              <a:rPr lang="en-US" dirty="0"/>
              <a:t> are introduced to ensure that the first three steps are consistently followed.</a:t>
            </a:r>
          </a:p>
          <a:p>
            <a:r>
              <a:rPr lang="en-US" dirty="0"/>
              <a:t>Creating a </a:t>
            </a:r>
            <a:r>
              <a:rPr lang="en-US" b="1" dirty="0"/>
              <a:t>list to check that everything has been done at the end of the day</a:t>
            </a:r>
            <a:r>
              <a:rPr lang="en-US" dirty="0"/>
              <a:t> is a classic example of </a:t>
            </a:r>
            <a:r>
              <a:rPr lang="en-US" b="1" dirty="0"/>
              <a:t>Standardization</a:t>
            </a:r>
            <a:r>
              <a:rPr lang="en-US" dirty="0"/>
              <a:t>.</a:t>
            </a:r>
          </a:p>
          <a:p>
            <a:r>
              <a:rPr lang="en-US" dirty="0"/>
              <a:t>This step ensures that tasks are not left to memory or individual habits but are carried out in a </a:t>
            </a:r>
            <a:r>
              <a:rPr lang="en-US" b="1" dirty="0"/>
              <a:t>repeatable, documented, and reliable way</a:t>
            </a:r>
            <a:r>
              <a:rPr lang="en-US" dirty="0"/>
              <a:t>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Straighten (Set in Order)</a:t>
            </a:r>
            <a:r>
              <a:rPr lang="en-US" dirty="0"/>
              <a:t> → About organizing tools and materials so everything has a designated place.</a:t>
            </a:r>
          </a:p>
          <a:p>
            <a:r>
              <a:rPr lang="en-US" b="1" dirty="0"/>
              <a:t>b) Shine</a:t>
            </a:r>
            <a:r>
              <a:rPr lang="en-US" dirty="0"/>
              <a:t> → Focuses on cleaning and inspecting the workplace.</a:t>
            </a:r>
          </a:p>
          <a:p>
            <a:r>
              <a:rPr lang="en-US" b="1" dirty="0"/>
              <a:t>d) Sustain</a:t>
            </a:r>
            <a:r>
              <a:rPr lang="en-US" dirty="0"/>
              <a:t> → About discipline and habit — making 5S part of the culture. The checklist itself belongs to </a:t>
            </a:r>
            <a:r>
              <a:rPr lang="en-US" b="1" dirty="0"/>
              <a:t>Standardize</a:t>
            </a:r>
            <a:r>
              <a:rPr lang="en-US" dirty="0"/>
              <a:t>, though it helps support Sustain.</a:t>
            </a:r>
          </a:p>
          <a:p>
            <a:endParaRPr lang="en-US" dirty="0"/>
          </a:p>
          <a:p>
            <a:r>
              <a:rPr lang="en-US" dirty="0"/>
              <a:t>👉 So, when a </a:t>
            </a:r>
            <a:r>
              <a:rPr lang="en-US" b="1" dirty="0"/>
              <a:t>list is created to check daily completion of tasks</a:t>
            </a:r>
            <a:r>
              <a:rPr lang="en-US" dirty="0"/>
              <a:t>, it belongs to the </a:t>
            </a:r>
            <a:r>
              <a:rPr lang="en-US" b="1" dirty="0"/>
              <a:t>Standardize</a:t>
            </a:r>
            <a:r>
              <a:rPr lang="en-US" dirty="0"/>
              <a:t> step of 5S.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83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064255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✅ Correct Answer: a) Maturity level of organization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The </a:t>
            </a:r>
            <a:r>
              <a:rPr lang="en-US" b="1" dirty="0"/>
              <a:t>maturity level of the organization</a:t>
            </a:r>
            <a:r>
              <a:rPr lang="en-US" dirty="0"/>
              <a:t> is the most important factor when deciding whether to apply Lean or Six Sigma tools.</a:t>
            </a:r>
          </a:p>
          <a:p>
            <a:r>
              <a:rPr lang="en-US" dirty="0"/>
              <a:t>An organization must have the right </a:t>
            </a:r>
            <a:r>
              <a:rPr lang="en-US" b="1" dirty="0"/>
              <a:t>process maturity, leadership commitment, and readiness for change</a:t>
            </a:r>
            <a:r>
              <a:rPr lang="en-US" dirty="0"/>
              <a:t> before advanced tools can be effectively applied.</a:t>
            </a:r>
          </a:p>
          <a:p>
            <a:r>
              <a:rPr lang="en-US" dirty="0"/>
              <a:t>For example: </a:t>
            </a:r>
          </a:p>
          <a:p>
            <a:pPr lvl="1"/>
            <a:r>
              <a:rPr lang="en-US" dirty="0"/>
              <a:t>If the organization is still developing basic process discipline, </a:t>
            </a:r>
            <a:r>
              <a:rPr lang="en-US" b="1" dirty="0"/>
              <a:t>Lean tools</a:t>
            </a:r>
            <a:r>
              <a:rPr lang="en-US" dirty="0"/>
              <a:t> (like 5S, visual management, and waste elimination) may be the right starting point.</a:t>
            </a:r>
          </a:p>
          <a:p>
            <a:pPr lvl="1"/>
            <a:r>
              <a:rPr lang="en-US" dirty="0"/>
              <a:t>If the organization already has strong process control and data-driven culture, </a:t>
            </a:r>
            <a:r>
              <a:rPr lang="en-US" b="1" dirty="0"/>
              <a:t>Six Sigma tools</a:t>
            </a:r>
            <a:r>
              <a:rPr lang="en-US" dirty="0"/>
              <a:t> (like statistical analysis and variation reduction) can be applied more effectively.</a:t>
            </a:r>
          </a:p>
          <a:p>
            <a:r>
              <a:rPr lang="en-US" dirty="0"/>
              <a:t>This ensures that the chosen methodology matches the organization’s ability to adopt and sustain improvements.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b) Skills and resources available</a:t>
            </a:r>
            <a:r>
              <a:rPr lang="en-US" dirty="0"/>
              <a:t> → Important, but these can be developed through training once the maturity level is understood.</a:t>
            </a:r>
          </a:p>
          <a:p>
            <a:r>
              <a:rPr lang="en-US" b="1" dirty="0"/>
              <a:t>c) Culture and market sector</a:t>
            </a:r>
            <a:r>
              <a:rPr lang="en-US" dirty="0"/>
              <a:t> → Influence adoption, but they don’t dictate tool selection as directly as maturity does.</a:t>
            </a:r>
          </a:p>
          <a:p>
            <a:r>
              <a:rPr lang="en-US" b="1" dirty="0"/>
              <a:t>d) Level of quality expectations</a:t>
            </a:r>
            <a:r>
              <a:rPr lang="en-US" dirty="0"/>
              <a:t> → Relevant, but expectations alone don’t determine readiness to apply Lean or Six Sigma.</a:t>
            </a:r>
          </a:p>
          <a:p>
            <a:endParaRPr lang="en-US" dirty="0"/>
          </a:p>
          <a:p>
            <a:r>
              <a:rPr lang="en-US" dirty="0"/>
              <a:t>👉 So, the </a:t>
            </a:r>
            <a:r>
              <a:rPr lang="en-US" b="1" dirty="0"/>
              <a:t>maturity level of the organization</a:t>
            </a:r>
            <a:r>
              <a:rPr lang="en-US" dirty="0"/>
              <a:t> is the most critical aspect when starting a Lean Six Sigma initiative.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84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632872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Differences in the way that processes are completed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Standardization</a:t>
            </a:r>
            <a:r>
              <a:rPr lang="en-US" dirty="0"/>
              <a:t> in Lean and Six Sigma ensures that processes are carried out in a </a:t>
            </a:r>
            <a:r>
              <a:rPr lang="en-US" b="1" dirty="0"/>
              <a:t>consistent, repeatable way</a:t>
            </a:r>
            <a:r>
              <a:rPr lang="en-US" dirty="0"/>
              <a:t>, regardless of who performs them.</a:t>
            </a:r>
          </a:p>
          <a:p>
            <a:r>
              <a:rPr lang="en-US" dirty="0"/>
              <a:t>By defining </a:t>
            </a:r>
            <a:r>
              <a:rPr lang="en-US" b="1" dirty="0"/>
              <a:t>standard work instructions, checklists, and procedures</a:t>
            </a:r>
            <a:r>
              <a:rPr lang="en-US" dirty="0"/>
              <a:t>, variation in how tasks are performed is minimized.</a:t>
            </a:r>
          </a:p>
          <a:p>
            <a:r>
              <a:rPr lang="en-US" dirty="0"/>
              <a:t>This reduces errors, improves quality, and makes processes easier to train and sustain.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Excessive distance travelled by materials</a:t>
            </a:r>
            <a:r>
              <a:rPr lang="en-US" dirty="0"/>
              <a:t> → This is addressed by </a:t>
            </a:r>
            <a:r>
              <a:rPr lang="en-US" b="1" dirty="0"/>
              <a:t>layout optimization</a:t>
            </a:r>
            <a:r>
              <a:rPr lang="en-US" dirty="0"/>
              <a:t> and Lean tools like </a:t>
            </a:r>
            <a:r>
              <a:rPr lang="en-US" b="1" dirty="0"/>
              <a:t>Value Stream Mapping</a:t>
            </a:r>
            <a:r>
              <a:rPr lang="en-US" dirty="0"/>
              <a:t>.</a:t>
            </a:r>
          </a:p>
          <a:p>
            <a:r>
              <a:rPr lang="en-US" b="1" dirty="0"/>
              <a:t>c) Scheduled and unscheduled downtime</a:t>
            </a:r>
            <a:r>
              <a:rPr lang="en-US" dirty="0"/>
              <a:t> → This is tackled by </a:t>
            </a:r>
            <a:r>
              <a:rPr lang="en-US" b="1" dirty="0"/>
              <a:t>Total Productive Maintenance (TPM)</a:t>
            </a:r>
            <a:r>
              <a:rPr lang="en-US" dirty="0"/>
              <a:t>, not standardization.</a:t>
            </a:r>
          </a:p>
          <a:p>
            <a:r>
              <a:rPr lang="en-US" b="1" dirty="0"/>
              <a:t>d) Need for any training and team development</a:t>
            </a:r>
            <a:r>
              <a:rPr lang="en-US" dirty="0"/>
              <a:t> → Training is still required; standardization makes it easier but doesn’t eliminate the need.</a:t>
            </a:r>
          </a:p>
          <a:p>
            <a:endParaRPr lang="en-US" dirty="0"/>
          </a:p>
          <a:p>
            <a:r>
              <a:rPr lang="en-US" dirty="0"/>
              <a:t>👉 So, the problem that </a:t>
            </a:r>
            <a:r>
              <a:rPr lang="en-US" b="1" dirty="0"/>
              <a:t>standardization removes</a:t>
            </a:r>
            <a:r>
              <a:rPr lang="en-US" dirty="0"/>
              <a:t> is: </a:t>
            </a:r>
            <a:r>
              <a:rPr lang="en-US" b="1" dirty="0"/>
              <a:t>“Differences in the way that processes are completed.”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85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155385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Prepare annual financial statements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Lean thinking, activities are classified into three categories:</a:t>
            </a:r>
          </a:p>
          <a:p>
            <a:r>
              <a:rPr lang="en-US" b="1" dirty="0"/>
              <a:t>Value-Added (VA):</a:t>
            </a:r>
            <a:r>
              <a:rPr lang="en-US" dirty="0"/>
              <a:t> Activities that directly transform the product/service in a way the customer is willing to pay for.</a:t>
            </a:r>
          </a:p>
          <a:p>
            <a:r>
              <a:rPr lang="en-US" b="1" dirty="0"/>
              <a:t>Non-Value-Added (NVA):</a:t>
            </a:r>
            <a:r>
              <a:rPr lang="en-US" dirty="0"/>
              <a:t> Pure waste — activities that add no value and are not required (e.g., rework, waiting, unnecessary transport).</a:t>
            </a:r>
          </a:p>
          <a:p>
            <a:r>
              <a:rPr lang="en-US" b="1" dirty="0"/>
              <a:t>Necessary but Non-Value-Added (NNVA):</a:t>
            </a:r>
            <a:r>
              <a:rPr lang="en-US" dirty="0"/>
              <a:t> Activities that do not add value from the customer’s perspective but are </a:t>
            </a:r>
            <a:r>
              <a:rPr lang="en-US" b="1" dirty="0"/>
              <a:t>required due to regulations, compliance, or business needs</a:t>
            </a:r>
            <a:r>
              <a:rPr lang="en-US" dirty="0"/>
              <a:t>.</a:t>
            </a:r>
          </a:p>
          <a:p>
            <a:r>
              <a:rPr lang="en-US" b="1" dirty="0"/>
              <a:t>Preparing annual financial statements</a:t>
            </a:r>
            <a:r>
              <a:rPr lang="en-US" dirty="0"/>
              <a:t> falls into the </a:t>
            </a:r>
            <a:r>
              <a:rPr lang="en-US" b="1" dirty="0"/>
              <a:t>necessary but non-value-adding</a:t>
            </a:r>
            <a:r>
              <a:rPr lang="en-US" dirty="0"/>
              <a:t> category. Customers don’t directly benefit from it, but it’s legally required and essential for organizational compliance.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Send a corrected invoice</a:t>
            </a:r>
            <a:r>
              <a:rPr lang="en-US" dirty="0"/>
              <a:t> → This is </a:t>
            </a:r>
            <a:r>
              <a:rPr lang="en-US" b="1" dirty="0"/>
              <a:t>rework</a:t>
            </a:r>
            <a:r>
              <a:rPr lang="en-US" dirty="0"/>
              <a:t> caused by an error, which is pure waste (NVA).</a:t>
            </a:r>
          </a:p>
          <a:p>
            <a:r>
              <a:rPr lang="en-US" b="1" dirty="0"/>
              <a:t>c) Being ISO-9001 certified</a:t>
            </a:r>
            <a:r>
              <a:rPr lang="en-US" dirty="0"/>
              <a:t> → Certification itself is not an activity; maintaining compliance involves NNVA tasks, but the certificate alone isn’t the right example here.</a:t>
            </a:r>
          </a:p>
          <a:p>
            <a:r>
              <a:rPr lang="en-US" b="1" dirty="0"/>
              <a:t>d) Send proof of payment to customer in case requested</a:t>
            </a:r>
            <a:r>
              <a:rPr lang="en-US" dirty="0"/>
              <a:t> → This is a service activity, but it’s not always necessary; it’s more of a reactive, occasional task.</a:t>
            </a:r>
          </a:p>
          <a:p>
            <a:r>
              <a:rPr lang="en-US" dirty="0"/>
              <a:t>👉 So, the activity that is </a:t>
            </a:r>
            <a:r>
              <a:rPr lang="en-US" b="1" dirty="0"/>
              <a:t>necessary but not value-adding</a:t>
            </a:r>
            <a:r>
              <a:rPr lang="en-US" dirty="0"/>
              <a:t> is: </a:t>
            </a:r>
            <a:r>
              <a:rPr lang="en-US" b="1" dirty="0"/>
              <a:t>“Prepare annual financial statements.”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86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363522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Impact for the organization and the effort to achieve the project result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When selecting Lean Six Sigma projects, the </a:t>
            </a:r>
            <a:r>
              <a:rPr lang="en-US" b="1" dirty="0"/>
              <a:t>two most important factors</a:t>
            </a:r>
            <a:r>
              <a:rPr lang="en-US" dirty="0"/>
              <a:t> are:</a:t>
            </a:r>
          </a:p>
          <a:p>
            <a:r>
              <a:rPr lang="en-US" b="1" dirty="0"/>
              <a:t>Impact for the organization</a:t>
            </a:r>
            <a:endParaRPr lang="en-US" dirty="0"/>
          </a:p>
          <a:p>
            <a:pPr lvl="1"/>
            <a:r>
              <a:rPr lang="en-US" dirty="0"/>
              <a:t>Projects should align with </a:t>
            </a:r>
            <a:r>
              <a:rPr lang="en-US" b="1" dirty="0"/>
              <a:t>strategic goals</a:t>
            </a:r>
            <a:r>
              <a:rPr lang="en-US" dirty="0"/>
              <a:t> and deliver measurable benefits such as cost savings, improved quality, reduced lead time, or higher customer satisfaction.</a:t>
            </a:r>
          </a:p>
          <a:p>
            <a:pPr lvl="1"/>
            <a:r>
              <a:rPr lang="en-US" dirty="0"/>
              <a:t>A project with little or no organizational impact, even if easy to execute, won’t justify the investment of time and resources.</a:t>
            </a:r>
          </a:p>
          <a:p>
            <a:r>
              <a:rPr lang="en-US" b="1" dirty="0"/>
              <a:t>Effort to achieve the project result</a:t>
            </a:r>
            <a:endParaRPr lang="en-US" dirty="0"/>
          </a:p>
          <a:p>
            <a:pPr lvl="1"/>
            <a:r>
              <a:rPr lang="en-US" dirty="0"/>
              <a:t>Projects must be </a:t>
            </a:r>
            <a:r>
              <a:rPr lang="en-US" b="1" dirty="0"/>
              <a:t>realistic and achievable</a:t>
            </a:r>
            <a:r>
              <a:rPr lang="en-US" dirty="0"/>
              <a:t> within the available resources, skills, and timeframe.</a:t>
            </a:r>
          </a:p>
          <a:p>
            <a:pPr lvl="1"/>
            <a:r>
              <a:rPr lang="en-US" dirty="0"/>
              <a:t>If the effort is too high (too complex, too costly, or too long), the project risks failure or abandonment.</a:t>
            </a:r>
          </a:p>
          <a:p>
            <a:pPr lvl="1"/>
            <a:r>
              <a:rPr lang="en-US" dirty="0"/>
              <a:t>The best projects balance </a:t>
            </a:r>
            <a:r>
              <a:rPr lang="en-US" b="1" dirty="0"/>
              <a:t>high impact with reasonable effort</a:t>
            </a:r>
            <a:r>
              <a:rPr lang="en-US" dirty="0"/>
              <a:t> — often referred to as the </a:t>
            </a:r>
            <a:r>
              <a:rPr lang="en-US" b="1" dirty="0"/>
              <a:t>“quick wins” vs. “strategic wins” balance</a:t>
            </a:r>
            <a:r>
              <a:rPr lang="en-US" dirty="0"/>
              <a:t>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Motivation and knowledge of the project members</a:t>
            </a:r>
            <a:r>
              <a:rPr lang="en-US" dirty="0"/>
              <a:t> → Important for execution, but not the primary criteria for project selection.</a:t>
            </a:r>
          </a:p>
          <a:p>
            <a:r>
              <a:rPr lang="en-US" b="1" dirty="0"/>
              <a:t>c) Impact for the organization and knowledge of the project members</a:t>
            </a:r>
            <a:r>
              <a:rPr lang="en-US" dirty="0"/>
              <a:t> → Knowledge helps, but effort required is a more critical factor than team knowledge at the selection stage.</a:t>
            </a:r>
          </a:p>
          <a:p>
            <a:r>
              <a:rPr lang="en-US" b="1" dirty="0"/>
              <a:t>d) Effort and motivation of project members</a:t>
            </a:r>
            <a:r>
              <a:rPr lang="en-US" dirty="0"/>
              <a:t> → Motivation matters, but without organizational impact, the project won’t deliver meaningful results.</a:t>
            </a:r>
          </a:p>
          <a:p>
            <a:endParaRPr lang="en-US" dirty="0"/>
          </a:p>
          <a:p>
            <a:r>
              <a:rPr lang="en-US" dirty="0"/>
              <a:t>👉 So, the </a:t>
            </a:r>
            <a:r>
              <a:rPr lang="en-US" b="1" dirty="0"/>
              <a:t>two most important factors when selecting projects</a:t>
            </a:r>
            <a:r>
              <a:rPr lang="en-US" dirty="0"/>
              <a:t> are: </a:t>
            </a:r>
            <a:r>
              <a:rPr lang="en-US" b="1" dirty="0"/>
              <a:t>Impact for the organization</a:t>
            </a:r>
            <a:r>
              <a:rPr lang="en-US" dirty="0"/>
              <a:t> and </a:t>
            </a:r>
            <a:r>
              <a:rPr lang="en-US" b="1" dirty="0"/>
              <a:t>Effort to achieve the project result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87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201175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a) Choice or judgement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In a </a:t>
            </a:r>
            <a:r>
              <a:rPr lang="en-US" b="1" dirty="0"/>
              <a:t>basic flowchart</a:t>
            </a:r>
            <a:r>
              <a:rPr lang="en-US" dirty="0"/>
              <a:t>, each shape has a specific meaning:</a:t>
            </a:r>
          </a:p>
          <a:p>
            <a:r>
              <a:rPr lang="en-US" b="1" dirty="0"/>
              <a:t>Diamond</a:t>
            </a:r>
            <a:r>
              <a:rPr lang="en-US" dirty="0"/>
              <a:t> → Represents a </a:t>
            </a:r>
            <a:r>
              <a:rPr lang="en-US" b="1" dirty="0"/>
              <a:t>decision point</a:t>
            </a:r>
            <a:r>
              <a:rPr lang="en-US" dirty="0"/>
              <a:t> (choice or judgement). </a:t>
            </a:r>
          </a:p>
          <a:p>
            <a:pPr lvl="1"/>
            <a:r>
              <a:rPr lang="en-US" dirty="0"/>
              <a:t>It asks a </a:t>
            </a:r>
            <a:r>
              <a:rPr lang="en-US" b="1" dirty="0"/>
              <a:t>Yes/No</a:t>
            </a:r>
            <a:r>
              <a:rPr lang="en-US" dirty="0"/>
              <a:t> or </a:t>
            </a:r>
            <a:r>
              <a:rPr lang="en-US" b="1" dirty="0"/>
              <a:t>True/False</a:t>
            </a:r>
            <a:r>
              <a:rPr lang="en-US" dirty="0"/>
              <a:t> type of question.</a:t>
            </a:r>
          </a:p>
          <a:p>
            <a:pPr lvl="1"/>
            <a:r>
              <a:rPr lang="en-US" dirty="0"/>
              <a:t>The flow then branches into two or more possible paths depending on the answer.</a:t>
            </a:r>
          </a:p>
          <a:p>
            <a:pPr lvl="1"/>
            <a:r>
              <a:rPr lang="en-US" dirty="0"/>
              <a:t>Example: </a:t>
            </a:r>
            <a:r>
              <a:rPr lang="en-US" i="1" dirty="0"/>
              <a:t>“Is the payment approved?”</a:t>
            </a:r>
            <a:r>
              <a:rPr lang="en-US" dirty="0"/>
              <a:t> → Yes → proceed to shipping; No → return to customer.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b) Beginning or ending</a:t>
            </a:r>
            <a:r>
              <a:rPr lang="en-US" dirty="0"/>
              <a:t> → Shown by an </a:t>
            </a:r>
            <a:r>
              <a:rPr lang="en-US" b="1" dirty="0"/>
              <a:t>oval (terminator symbol)</a:t>
            </a:r>
            <a:r>
              <a:rPr lang="en-US" dirty="0"/>
              <a:t>.</a:t>
            </a:r>
          </a:p>
          <a:p>
            <a:r>
              <a:rPr lang="en-US" b="1" dirty="0"/>
              <a:t>c) Movement of materials</a:t>
            </a:r>
            <a:r>
              <a:rPr lang="en-US" dirty="0"/>
              <a:t> → Not a standard flowchart symbol; material flow is shown in </a:t>
            </a:r>
            <a:r>
              <a:rPr lang="en-US" b="1" dirty="0"/>
              <a:t>process maps or VSM</a:t>
            </a:r>
            <a:r>
              <a:rPr lang="en-US" dirty="0"/>
              <a:t>, not basic flowcharts.</a:t>
            </a:r>
          </a:p>
          <a:p>
            <a:r>
              <a:rPr lang="en-US" b="1" dirty="0"/>
              <a:t>d) Task or action</a:t>
            </a:r>
            <a:r>
              <a:rPr lang="en-US" dirty="0"/>
              <a:t> → Shown by a </a:t>
            </a:r>
            <a:r>
              <a:rPr lang="en-US" b="1" dirty="0"/>
              <a:t>rectangle (process symbol)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👉 So, in a basic flowchart, a </a:t>
            </a:r>
            <a:r>
              <a:rPr lang="en-US" b="1" dirty="0"/>
              <a:t>diamond indicates a choice or judgement (decision point).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88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616368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Because a professional and organized work environment is the basis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5S (Sort, Set in Order, Shine, Standardize, Sustain)</a:t>
            </a:r>
            <a:r>
              <a:rPr lang="en-US" dirty="0"/>
              <a:t> is often the </a:t>
            </a:r>
            <a:r>
              <a:rPr lang="en-US" b="1" dirty="0"/>
              <a:t>starting point of Lean improvements</a:t>
            </a:r>
            <a:r>
              <a:rPr lang="en-US" dirty="0"/>
              <a:t> because it creates the </a:t>
            </a:r>
            <a:r>
              <a:rPr lang="en-US" b="1" dirty="0"/>
              <a:t>foundation</a:t>
            </a:r>
            <a:r>
              <a:rPr lang="en-US" dirty="0"/>
              <a:t> for all other continuous improvement activities.</a:t>
            </a:r>
          </a:p>
          <a:p>
            <a:r>
              <a:rPr lang="en-US" dirty="0"/>
              <a:t>Without an organized, clean, and standardized workplace, it’s difficult to see problems, measure performance, or sustain improvements.</a:t>
            </a:r>
          </a:p>
          <a:p>
            <a:r>
              <a:rPr lang="en-US" dirty="0"/>
              <a:t>A professional and organized environment: </a:t>
            </a:r>
          </a:p>
          <a:p>
            <a:pPr lvl="1"/>
            <a:r>
              <a:rPr lang="en-US" dirty="0"/>
              <a:t>Makes abnormalities visible.</a:t>
            </a:r>
          </a:p>
          <a:p>
            <a:pPr lvl="1"/>
            <a:r>
              <a:rPr lang="en-US" dirty="0"/>
              <a:t>Reduces wasted time searching for tools or materials.</a:t>
            </a:r>
          </a:p>
          <a:p>
            <a:pPr lvl="1"/>
            <a:r>
              <a:rPr lang="en-US" dirty="0"/>
              <a:t>Improves safety and efficiency.</a:t>
            </a:r>
          </a:p>
          <a:p>
            <a:pPr lvl="1"/>
            <a:r>
              <a:rPr lang="en-US" dirty="0"/>
              <a:t>Builds discipline and consistency.</a:t>
            </a:r>
          </a:p>
          <a:p>
            <a:r>
              <a:rPr lang="en-US" dirty="0"/>
              <a:t>That’s why there’s a saying in Lean: </a:t>
            </a:r>
            <a:r>
              <a:rPr lang="en-US" b="1" dirty="0"/>
              <a:t>“Without 5S, forget the rest.”</a:t>
            </a:r>
            <a:r>
              <a:rPr lang="en-US" dirty="0"/>
              <a:t> It sets the stage for Kaizen, Flow, Pull, and other Lean Six Sigma tools.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Improves morale</a:t>
            </a:r>
            <a:r>
              <a:rPr lang="en-US" dirty="0"/>
              <a:t> → True as a side benefit, but not the main reason it’s the starting point.</a:t>
            </a:r>
          </a:p>
          <a:p>
            <a:r>
              <a:rPr lang="en-US" b="1" dirty="0"/>
              <a:t>b) Safety will improve</a:t>
            </a:r>
            <a:r>
              <a:rPr lang="en-US" dirty="0"/>
              <a:t> → Also a benefit, but not the primary reason.</a:t>
            </a:r>
          </a:p>
          <a:p>
            <a:r>
              <a:rPr lang="en-US" b="1" dirty="0"/>
              <a:t>c) One has to start somewhere</a:t>
            </a:r>
            <a:r>
              <a:rPr lang="en-US" dirty="0"/>
              <a:t> → Too vague; Lean starts with 5S for a specific reason, not randomly.</a:t>
            </a:r>
          </a:p>
          <a:p>
            <a:r>
              <a:rPr lang="en-US" b="1" dirty="0"/>
              <a:t>d) Professional and organized work environment is the basis</a:t>
            </a:r>
            <a:r>
              <a:rPr lang="en-US" dirty="0"/>
              <a:t> → ✅ Correct. This is the core reason 5S comes first.</a:t>
            </a:r>
          </a:p>
          <a:p>
            <a:endParaRPr lang="en-US" dirty="0"/>
          </a:p>
          <a:p>
            <a:r>
              <a:rPr lang="en-US" dirty="0"/>
              <a:t>👉 So, 5S is the starting point because it </a:t>
            </a:r>
            <a:r>
              <a:rPr lang="en-US" b="1" dirty="0"/>
              <a:t>establishes a professional, organized foundation</a:t>
            </a:r>
            <a:r>
              <a:rPr lang="en-US" dirty="0"/>
              <a:t> for all further improvements.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89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594897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Multiple performance updates are made during the day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Short Interval Management (SIM)</a:t>
            </a:r>
            <a:r>
              <a:rPr lang="en-US" dirty="0"/>
              <a:t> is a Lean management practice where performance is reviewed and adjusted in </a:t>
            </a:r>
            <a:r>
              <a:rPr lang="en-US" b="1" dirty="0"/>
              <a:t>short, frequent cycles</a:t>
            </a:r>
            <a:r>
              <a:rPr lang="en-US" dirty="0"/>
              <a:t> (often every 2–4 hours).</a:t>
            </a:r>
          </a:p>
          <a:p>
            <a:r>
              <a:rPr lang="en-US" dirty="0"/>
              <a:t>The idea is to </a:t>
            </a:r>
            <a:r>
              <a:rPr lang="en-US" b="1" dirty="0"/>
              <a:t>break the workday into smaller intervals</a:t>
            </a:r>
            <a:r>
              <a:rPr lang="en-US" dirty="0"/>
              <a:t> and hold quick, structured reviews to: </a:t>
            </a:r>
          </a:p>
          <a:p>
            <a:pPr lvl="1"/>
            <a:r>
              <a:rPr lang="en-US" dirty="0"/>
              <a:t>Check progress against targets.</a:t>
            </a:r>
          </a:p>
          <a:p>
            <a:pPr lvl="1"/>
            <a:r>
              <a:rPr lang="en-US" dirty="0"/>
              <a:t>Identify problems or deviations in real time.</a:t>
            </a:r>
          </a:p>
          <a:p>
            <a:pPr lvl="1"/>
            <a:r>
              <a:rPr lang="en-US" dirty="0"/>
              <a:t>Take immediate corrective actions.</a:t>
            </a:r>
          </a:p>
          <a:p>
            <a:r>
              <a:rPr lang="en-US" dirty="0"/>
              <a:t>These updates are usually done in </a:t>
            </a:r>
            <a:r>
              <a:rPr lang="en-US" b="1" dirty="0"/>
              <a:t>brief stand-up meetings</a:t>
            </a:r>
            <a:r>
              <a:rPr lang="en-US" dirty="0"/>
              <a:t> on the shop floor, supported by </a:t>
            </a:r>
            <a:r>
              <a:rPr lang="en-US" b="1" dirty="0"/>
              <a:t>visual management tools</a:t>
            </a:r>
            <a:r>
              <a:rPr lang="en-US" dirty="0"/>
              <a:t> (dashboards, boards, or KPIs).</a:t>
            </a:r>
          </a:p>
          <a:p>
            <a:r>
              <a:rPr lang="en-US" dirty="0"/>
              <a:t>This makes SIM a </a:t>
            </a:r>
            <a:r>
              <a:rPr lang="en-US" b="1" dirty="0"/>
              <a:t>proactive system</a:t>
            </a:r>
            <a:r>
              <a:rPr lang="en-US" dirty="0"/>
              <a:t> that improves responsiveness, reduces downtime, and drives continuous improvement.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Small tasks are delegated once a day</a:t>
            </a:r>
            <a:r>
              <a:rPr lang="en-US" dirty="0"/>
              <a:t> → Too infrequent; SIM is about multiple updates per day.</a:t>
            </a:r>
          </a:p>
          <a:p>
            <a:r>
              <a:rPr lang="en-US" b="1" dirty="0"/>
              <a:t>c) Team members rotate responsibility for managing the team</a:t>
            </a:r>
            <a:r>
              <a:rPr lang="en-US" dirty="0"/>
              <a:t> → That’s about leadership rotation, not SIM.</a:t>
            </a:r>
          </a:p>
          <a:p>
            <a:r>
              <a:rPr lang="en-US" b="1" dirty="0"/>
              <a:t>d) Employees are assigned to a team for a short period of time</a:t>
            </a:r>
            <a:r>
              <a:rPr lang="en-US" dirty="0"/>
              <a:t> → That’s about staffing, not SIM.</a:t>
            </a:r>
          </a:p>
          <a:p>
            <a:endParaRPr lang="en-US" dirty="0"/>
          </a:p>
          <a:p>
            <a:r>
              <a:rPr lang="en-US" dirty="0"/>
              <a:t>👉 So, </a:t>
            </a:r>
            <a:r>
              <a:rPr lang="en-US" b="1" dirty="0"/>
              <a:t>Short Interval Management is carried out through multiple performance updates during the 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90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457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Motorola</a:t>
            </a:r>
            <a:r>
              <a:rPr lang="en-US" dirty="0"/>
              <a:t> ✅</a:t>
            </a:r>
          </a:p>
          <a:p>
            <a:endParaRPr lang="en-US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Motorola</a:t>
            </a:r>
            <a:r>
              <a:rPr lang="en-US" dirty="0"/>
              <a:t> was the first company to formally apply </a:t>
            </a:r>
            <a:r>
              <a:rPr lang="en-US" b="1" dirty="0"/>
              <a:t>statistical quality control techniques</a:t>
            </a:r>
            <a:r>
              <a:rPr lang="en-US" dirty="0"/>
              <a:t> and call the approach </a:t>
            </a:r>
            <a:r>
              <a:rPr lang="en-US" b="1" dirty="0"/>
              <a:t>Six Sigma</a:t>
            </a:r>
            <a:r>
              <a:rPr lang="en-US" dirty="0"/>
              <a:t>.</a:t>
            </a:r>
          </a:p>
          <a:p>
            <a:r>
              <a:rPr lang="en-US" dirty="0"/>
              <a:t>In </a:t>
            </a:r>
            <a:r>
              <a:rPr lang="en-US" b="1" dirty="0"/>
              <a:t>1986</a:t>
            </a:r>
            <a:r>
              <a:rPr lang="en-US" dirty="0"/>
              <a:t>, engineer </a:t>
            </a:r>
            <a:r>
              <a:rPr lang="en-US" b="1" dirty="0"/>
              <a:t>Bill Smith</a:t>
            </a:r>
            <a:r>
              <a:rPr lang="en-US" dirty="0"/>
              <a:t> at Motorola developed Six Sigma as a way to reduce defects and improve manufacturing quality.</a:t>
            </a:r>
          </a:p>
          <a:p>
            <a:r>
              <a:rPr lang="en-US" dirty="0"/>
              <a:t>Motorola later trademarked the term in the early 1990s.</a:t>
            </a:r>
          </a:p>
          <a:p>
            <a:r>
              <a:rPr lang="en-US" dirty="0"/>
              <a:t>The methodology proved so successful that it spread rapidly, with </a:t>
            </a:r>
            <a:r>
              <a:rPr lang="en-US" b="1" dirty="0"/>
              <a:t>General Electric (GE)</a:t>
            </a:r>
            <a:r>
              <a:rPr lang="en-US" dirty="0"/>
              <a:t> under Jack Welch popularizing it in the mid‑1990s.</a:t>
            </a:r>
          </a:p>
          <a:p>
            <a:endParaRPr lang="en-US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General Electric</a:t>
            </a:r>
            <a:r>
              <a:rPr lang="en-US" dirty="0"/>
              <a:t> → Adopted Six Sigma later (1995–96) and made it famous, but did not create it.</a:t>
            </a:r>
          </a:p>
          <a:p>
            <a:r>
              <a:rPr lang="en-US" b="1" dirty="0"/>
              <a:t>Toyota</a:t>
            </a:r>
            <a:r>
              <a:rPr lang="en-US" dirty="0"/>
              <a:t> → Known for Lean Manufacturing and the Toyota Production System, not Six Sigma.</a:t>
            </a:r>
          </a:p>
          <a:p>
            <a:r>
              <a:rPr lang="en-US" b="1" dirty="0"/>
              <a:t>Ford</a:t>
            </a:r>
            <a:r>
              <a:rPr lang="en-US" dirty="0"/>
              <a:t> → Pioneered mass production and quality initiatives but not Six Sigma.</a:t>
            </a:r>
          </a:p>
          <a:p>
            <a:endParaRPr lang="en-US" dirty="0"/>
          </a:p>
          <a:p>
            <a:r>
              <a:rPr lang="en-US" dirty="0"/>
              <a:t>👉 So, the origin of Six Sigma is firmly with </a:t>
            </a:r>
            <a:r>
              <a:rPr lang="en-US" b="1" dirty="0"/>
              <a:t>Motorola</a:t>
            </a:r>
            <a:r>
              <a:rPr lang="en-US" dirty="0"/>
              <a:t> in the 1980s.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632237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a) A sticker on a SD-card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Poka Yoke</a:t>
            </a:r>
            <a:r>
              <a:rPr lang="en-US" dirty="0"/>
              <a:t> (mistake-proofing) refers to design features or mechanisms that </a:t>
            </a:r>
            <a:r>
              <a:rPr lang="en-US" b="1" dirty="0"/>
              <a:t>prevent errors</a:t>
            </a:r>
            <a:r>
              <a:rPr lang="en-US" dirty="0"/>
              <a:t> or make them immediately obvious.</a:t>
            </a:r>
          </a:p>
          <a:p>
            <a:r>
              <a:rPr lang="en-US" dirty="0"/>
              <a:t>Examples include:</a:t>
            </a:r>
          </a:p>
          <a:p>
            <a:pPr lvl="1"/>
            <a:r>
              <a:rPr lang="en-US" b="1" dirty="0"/>
              <a:t>Petrol tank cover attached to the car</a:t>
            </a:r>
            <a:r>
              <a:rPr lang="en-US" dirty="0"/>
              <a:t> → Prevents losing the cap.</a:t>
            </a:r>
          </a:p>
          <a:p>
            <a:pPr lvl="1"/>
            <a:r>
              <a:rPr lang="en-US" b="1" dirty="0"/>
              <a:t>Drill positioning tool</a:t>
            </a:r>
            <a:r>
              <a:rPr lang="en-US" dirty="0"/>
              <a:t> → Ensures correct placement before drilling.</a:t>
            </a:r>
          </a:p>
          <a:p>
            <a:pPr lvl="1"/>
            <a:r>
              <a:rPr lang="en-US" b="1" dirty="0"/>
              <a:t>SIM-card shape</a:t>
            </a:r>
            <a:r>
              <a:rPr lang="en-US" dirty="0"/>
              <a:t> → Prevents incorrect insertion.</a:t>
            </a:r>
          </a:p>
          <a:p>
            <a:r>
              <a:rPr lang="en-US" dirty="0"/>
              <a:t>A </a:t>
            </a:r>
            <a:r>
              <a:rPr lang="en-US" b="1" dirty="0"/>
              <a:t>sticker on an SD-card</a:t>
            </a:r>
            <a:r>
              <a:rPr lang="en-US" dirty="0"/>
              <a:t>, however, does </a:t>
            </a:r>
            <a:r>
              <a:rPr lang="en-US" b="1" dirty="0"/>
              <a:t>not prevent mistakes</a:t>
            </a:r>
            <a:r>
              <a:rPr lang="en-US" dirty="0"/>
              <a:t>. It’s just a label or identifier, not a mechanism that ensures correct use.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b) Petrol tank cover attached</a:t>
            </a:r>
            <a:r>
              <a:rPr lang="en-US" dirty="0"/>
              <a:t> → Prevents error of forgetting or losing the cap → Poka Yoke.</a:t>
            </a:r>
          </a:p>
          <a:p>
            <a:r>
              <a:rPr lang="en-US" b="1" dirty="0"/>
              <a:t>c) Drill positioning tool</a:t>
            </a:r>
            <a:r>
              <a:rPr lang="en-US" dirty="0"/>
              <a:t> → Prevents drilling in the wrong place → Poka Yoke.</a:t>
            </a:r>
          </a:p>
          <a:p>
            <a:r>
              <a:rPr lang="en-US" b="1" dirty="0"/>
              <a:t>d) SIM-card shape</a:t>
            </a:r>
            <a:r>
              <a:rPr lang="en-US" dirty="0"/>
              <a:t> → Prevents incorrect orientation → Poka Yoke.</a:t>
            </a:r>
          </a:p>
          <a:p>
            <a:endParaRPr lang="en-US" dirty="0"/>
          </a:p>
          <a:p>
            <a:r>
              <a:rPr lang="en-US" dirty="0"/>
              <a:t>👉 So, the option that is </a:t>
            </a:r>
            <a:r>
              <a:rPr lang="en-US" b="1" dirty="0"/>
              <a:t>NOT an example of Poka Yoke</a:t>
            </a:r>
            <a:r>
              <a:rPr lang="en-US" dirty="0"/>
              <a:t> is: </a:t>
            </a:r>
            <a:r>
              <a:rPr lang="en-US" b="1" dirty="0"/>
              <a:t>“A sticker on a SD-card.”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91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463797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Defect and extra-processing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Non-standardized fill-in forms</a:t>
            </a:r>
            <a:r>
              <a:rPr lang="en-US" dirty="0"/>
              <a:t> often cause </a:t>
            </a:r>
            <a:r>
              <a:rPr lang="en-US" b="1" dirty="0"/>
              <a:t>errors (defects)</a:t>
            </a:r>
            <a:r>
              <a:rPr lang="en-US" dirty="0"/>
              <a:t> because different people may complete them in different ways, leading to missing, inconsistent, or incorrect information.</a:t>
            </a:r>
          </a:p>
          <a:p>
            <a:r>
              <a:rPr lang="en-US" dirty="0"/>
              <a:t>These errors then require </a:t>
            </a:r>
            <a:r>
              <a:rPr lang="en-US" b="1" dirty="0"/>
              <a:t>extra-processing</a:t>
            </a:r>
            <a:r>
              <a:rPr lang="en-US" dirty="0"/>
              <a:t> — such as rework, clarification, or correction — which adds no value but consumes time and resources.</a:t>
            </a:r>
          </a:p>
          <a:p>
            <a:r>
              <a:rPr lang="en-US" dirty="0"/>
              <a:t>This fits directly into two of the </a:t>
            </a:r>
            <a:r>
              <a:rPr lang="en-US" b="1" dirty="0"/>
              <a:t>8 Wastes of Lean (DOWNTIME)</a:t>
            </a:r>
            <a:r>
              <a:rPr lang="en-US" dirty="0"/>
              <a:t>:</a:t>
            </a:r>
          </a:p>
          <a:p>
            <a:r>
              <a:rPr lang="en-US" b="1" dirty="0"/>
              <a:t>Defects</a:t>
            </a:r>
            <a:r>
              <a:rPr lang="en-US" dirty="0"/>
              <a:t> → Incorrect or incomplete forms.</a:t>
            </a:r>
          </a:p>
          <a:p>
            <a:r>
              <a:rPr lang="en-US" b="1" dirty="0"/>
              <a:t>Extra-processing</a:t>
            </a:r>
            <a:r>
              <a:rPr lang="en-US" dirty="0"/>
              <a:t> → Additional effort to fix or re-enter information.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Waiting and motion</a:t>
            </a:r>
            <a:r>
              <a:rPr lang="en-US" dirty="0"/>
              <a:t> → Not directly caused by non-standardized forms.</a:t>
            </a:r>
          </a:p>
          <a:p>
            <a:r>
              <a:rPr lang="en-US" b="1" dirty="0"/>
              <a:t>b) Motion and overproduction</a:t>
            </a:r>
            <a:r>
              <a:rPr lang="en-US" dirty="0"/>
              <a:t> → Overproduction isn’t relevant here.</a:t>
            </a:r>
          </a:p>
          <a:p>
            <a:r>
              <a:rPr lang="en-US" b="1" dirty="0"/>
              <a:t>c) Transportation and non-utilized talent</a:t>
            </a:r>
            <a:r>
              <a:rPr lang="en-US" dirty="0"/>
              <a:t> → Not the main wastes linked to form errors.</a:t>
            </a:r>
          </a:p>
          <a:p>
            <a:endParaRPr lang="en-US" dirty="0"/>
          </a:p>
          <a:p>
            <a:r>
              <a:rPr lang="en-US" dirty="0"/>
              <a:t>👉 So, non-standardized fill-in forms primarily lead to the wastes of: </a:t>
            </a:r>
            <a:r>
              <a:rPr lang="en-US" b="1" dirty="0"/>
              <a:t>Defect and extra-processing.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92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696472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1, 3, 4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The </a:t>
            </a:r>
            <a:r>
              <a:rPr lang="en-US" b="1" dirty="0"/>
              <a:t>Affinity Diagram (KJ Method)</a:t>
            </a:r>
            <a:r>
              <a:rPr lang="en-US" dirty="0"/>
              <a:t> is a tool used to organize a large number of ideas into natural groupings. The typical steps are:</a:t>
            </a:r>
          </a:p>
          <a:p>
            <a:r>
              <a:rPr lang="en-US" b="1" dirty="0"/>
              <a:t>Silent idea generation</a:t>
            </a:r>
            <a:r>
              <a:rPr lang="en-US" dirty="0"/>
              <a:t> → Team members individually write down their thoughts/ideas (Step 1).</a:t>
            </a:r>
          </a:p>
          <a:p>
            <a:r>
              <a:rPr lang="en-US" b="1" dirty="0"/>
              <a:t>Collecting ideas</a:t>
            </a:r>
            <a:r>
              <a:rPr lang="en-US" dirty="0"/>
              <a:t> → Usually written on sticky notes. (This is implied, but the facilitator doesn’t generate them; participants do).</a:t>
            </a:r>
          </a:p>
          <a:p>
            <a:r>
              <a:rPr lang="en-US" b="1" dirty="0"/>
              <a:t>Clustering</a:t>
            </a:r>
            <a:r>
              <a:rPr lang="en-US" dirty="0"/>
              <a:t> → Ideas are arranged into groups based on similarity (Step 3).</a:t>
            </a:r>
          </a:p>
          <a:p>
            <a:r>
              <a:rPr lang="en-US" b="1" dirty="0"/>
              <a:t>Labeling clusters</a:t>
            </a:r>
            <a:r>
              <a:rPr lang="en-US" dirty="0"/>
              <a:t> → Each group is given a headline or theme (Step 4).</a:t>
            </a:r>
          </a:p>
          <a:p>
            <a:r>
              <a:rPr lang="en-US" dirty="0"/>
              <a:t>So, the relevant steps are:</a:t>
            </a:r>
          </a:p>
          <a:p>
            <a:r>
              <a:rPr lang="en-US" b="1" dirty="0"/>
              <a:t>1 (individual idea generation)</a:t>
            </a:r>
            <a:endParaRPr lang="en-US" dirty="0"/>
          </a:p>
          <a:p>
            <a:r>
              <a:rPr lang="en-US" b="1" dirty="0"/>
              <a:t>3 (arranging into clusters)</a:t>
            </a:r>
            <a:endParaRPr lang="en-US" dirty="0"/>
          </a:p>
          <a:p>
            <a:r>
              <a:rPr lang="en-US" b="1" dirty="0"/>
              <a:t>4 (defining headlines for clusters)</a:t>
            </a:r>
            <a:endParaRPr lang="en-US" dirty="0"/>
          </a:p>
          <a:p>
            <a:r>
              <a:rPr lang="en-US" dirty="0"/>
              <a:t>Step </a:t>
            </a:r>
            <a:r>
              <a:rPr lang="en-US" b="1" dirty="0"/>
              <a:t>2</a:t>
            </a:r>
            <a:r>
              <a:rPr lang="en-US" dirty="0"/>
              <a:t> as written (“Facilitator writes ideas on sticky notes”) is not standard, because in Affinity Diagrams, </a:t>
            </a:r>
            <a:r>
              <a:rPr lang="en-US" b="1" dirty="0"/>
              <a:t>each participant writes their own ideas</a:t>
            </a:r>
            <a:r>
              <a:rPr lang="en-US" dirty="0"/>
              <a:t> to avoid bias.</a:t>
            </a:r>
          </a:p>
          <a:p>
            <a:endParaRPr lang="en-US" dirty="0"/>
          </a:p>
          <a:p>
            <a:r>
              <a:rPr lang="en-US" dirty="0"/>
              <a:t>👉 Therefore, the correct option is: </a:t>
            </a:r>
            <a:r>
              <a:rPr lang="en-US" b="1" dirty="0"/>
              <a:t>c) 1, 3,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93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069253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Produce a single product at a time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One-Piece Flow</a:t>
            </a:r>
            <a:r>
              <a:rPr lang="en-US" dirty="0"/>
              <a:t> (also called </a:t>
            </a:r>
            <a:r>
              <a:rPr lang="en-US" i="1" dirty="0"/>
              <a:t>Single-Piece Flow</a:t>
            </a:r>
            <a:r>
              <a:rPr lang="en-US" dirty="0"/>
              <a:t> or </a:t>
            </a:r>
            <a:r>
              <a:rPr lang="en-US" i="1" dirty="0"/>
              <a:t>Continuous Flow</a:t>
            </a:r>
            <a:r>
              <a:rPr lang="en-US" dirty="0"/>
              <a:t>) is a Lean principle where items move through the process </a:t>
            </a:r>
            <a:r>
              <a:rPr lang="en-US" b="1" dirty="0"/>
              <a:t>one unit at a time</a:t>
            </a:r>
            <a:r>
              <a:rPr lang="en-US" dirty="0"/>
              <a:t>, without waiting in batches.</a:t>
            </a:r>
          </a:p>
          <a:p>
            <a:r>
              <a:rPr lang="en-US" dirty="0"/>
              <a:t>As soon as one product finishes a step, it immediately moves to the next step.</a:t>
            </a:r>
          </a:p>
          <a:p>
            <a:r>
              <a:rPr lang="en-US" dirty="0"/>
              <a:t>This reduces </a:t>
            </a:r>
            <a:r>
              <a:rPr lang="en-US" b="1" dirty="0"/>
              <a:t>waiting time, inventory, and defects</a:t>
            </a:r>
            <a:r>
              <a:rPr lang="en-US" dirty="0"/>
              <a:t>, while improving </a:t>
            </a:r>
            <a:r>
              <a:rPr lang="en-US" b="1" dirty="0"/>
              <a:t>quality, flexibility, and lead time</a:t>
            </a:r>
            <a:r>
              <a:rPr lang="en-US" dirty="0"/>
              <a:t>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Large volumes of the same product type are produced at any one time</a:t>
            </a:r>
            <a:r>
              <a:rPr lang="en-US" dirty="0"/>
              <a:t> → That describes </a:t>
            </a:r>
            <a:r>
              <a:rPr lang="en-US" b="1" dirty="0"/>
              <a:t>batch production</a:t>
            </a:r>
            <a:r>
              <a:rPr lang="en-US" dirty="0"/>
              <a:t>, not One-Piece Flow.</a:t>
            </a:r>
          </a:p>
          <a:p>
            <a:r>
              <a:rPr lang="en-US" b="1" dirty="0"/>
              <a:t>b) All products are moved together as a single batch, or one piece</a:t>
            </a:r>
            <a:r>
              <a:rPr lang="en-US" dirty="0"/>
              <a:t> → Contradictory; One-Piece Flow is the opposite of batch movement.</a:t>
            </a:r>
          </a:p>
          <a:p>
            <a:r>
              <a:rPr lang="en-US" b="1" dirty="0"/>
              <a:t>d) A process is only capable of producing one type of product</a:t>
            </a:r>
            <a:r>
              <a:rPr lang="en-US" dirty="0"/>
              <a:t> → Not true; One-Piece Flow can handle mixed products if the line is balanced.</a:t>
            </a:r>
          </a:p>
          <a:p>
            <a:endParaRPr lang="en-US" dirty="0"/>
          </a:p>
          <a:p>
            <a:r>
              <a:rPr lang="en-US" dirty="0"/>
              <a:t>👉 So, the </a:t>
            </a:r>
            <a:r>
              <a:rPr lang="en-US" b="1" dirty="0"/>
              <a:t>basic principle behind One-Piece Flow</a:t>
            </a:r>
            <a:r>
              <a:rPr lang="en-US" dirty="0"/>
              <a:t> is to </a:t>
            </a:r>
            <a:r>
              <a:rPr lang="en-US" b="1" dirty="0"/>
              <a:t>produce a single product at a time</a:t>
            </a:r>
            <a:r>
              <a:rPr lang="en-US" dirty="0"/>
              <a:t>, moving smoothly through the process without batching.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94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8717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Prevent human errors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Poka Yoke</a:t>
            </a:r>
            <a:r>
              <a:rPr lang="en-US" dirty="0"/>
              <a:t> is a Japanese term meaning </a:t>
            </a:r>
            <a:r>
              <a:rPr lang="en-US" b="1" dirty="0"/>
              <a:t>“mistake-proofing”</a:t>
            </a:r>
            <a:r>
              <a:rPr lang="en-US" dirty="0"/>
              <a:t> or </a:t>
            </a:r>
            <a:r>
              <a:rPr lang="en-US" b="1" dirty="0"/>
              <a:t>“error prevention.”</a:t>
            </a:r>
            <a:endParaRPr lang="en-US" dirty="0"/>
          </a:p>
          <a:p>
            <a:r>
              <a:rPr lang="en-US" dirty="0"/>
              <a:t>It was developed by </a:t>
            </a:r>
            <a:r>
              <a:rPr lang="en-US" b="1" dirty="0"/>
              <a:t>Shigeo Shingo</a:t>
            </a:r>
            <a:r>
              <a:rPr lang="en-US" dirty="0"/>
              <a:t> within the Toyota Production System.</a:t>
            </a:r>
          </a:p>
          <a:p>
            <a:r>
              <a:rPr lang="en-US" dirty="0"/>
              <a:t>The technique is used to </a:t>
            </a:r>
            <a:r>
              <a:rPr lang="en-US" b="1" dirty="0"/>
              <a:t>design processes, tools, or systems in such a way that mistakes are either impossible to make or immediately detectable.</a:t>
            </a:r>
            <a:endParaRPr lang="en-US" dirty="0"/>
          </a:p>
          <a:p>
            <a:r>
              <a:rPr lang="en-US" dirty="0"/>
              <a:t>The goal is to </a:t>
            </a:r>
            <a:r>
              <a:rPr lang="en-US" b="1" dirty="0"/>
              <a:t>prevent defects at the source</a:t>
            </a:r>
            <a:r>
              <a:rPr lang="en-US" dirty="0"/>
              <a:t> rather than relying on inspection after the fact.</a:t>
            </a:r>
          </a:p>
          <a:p>
            <a:r>
              <a:rPr lang="en-US" b="1" dirty="0"/>
              <a:t>Examples:</a:t>
            </a:r>
            <a:endParaRPr lang="en-US" dirty="0"/>
          </a:p>
          <a:p>
            <a:r>
              <a:rPr lang="en-US" dirty="0"/>
              <a:t>SIM card shape → can only be inserted one way.</a:t>
            </a:r>
          </a:p>
          <a:p>
            <a:r>
              <a:rPr lang="en-US" dirty="0"/>
              <a:t>Microwave won’t start unless the door is closed.</a:t>
            </a:r>
          </a:p>
          <a:p>
            <a:r>
              <a:rPr lang="en-US" dirty="0"/>
              <a:t>Car won’t start unless the brake pedal is pressed.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Determine deviations in raw material</a:t>
            </a:r>
            <a:r>
              <a:rPr lang="en-US" dirty="0"/>
              <a:t> → That’s quality inspection, not Poka Yoke.</a:t>
            </a:r>
          </a:p>
          <a:p>
            <a:r>
              <a:rPr lang="en-US" b="1" dirty="0"/>
              <a:t>c) Track mistakes in the process control</a:t>
            </a:r>
            <a:r>
              <a:rPr lang="en-US" dirty="0"/>
              <a:t> → Tracking is reactive; Poka Yoke is proactive prevention.</a:t>
            </a:r>
          </a:p>
          <a:p>
            <a:r>
              <a:rPr lang="en-US" b="1" dirty="0"/>
              <a:t>d) Track variation in the environment</a:t>
            </a:r>
            <a:r>
              <a:rPr lang="en-US" dirty="0"/>
              <a:t> → That’s statistical process control (SPC), not Poka Yoke.</a:t>
            </a:r>
          </a:p>
          <a:p>
            <a:endParaRPr lang="en-US" dirty="0"/>
          </a:p>
          <a:p>
            <a:r>
              <a:rPr lang="en-US" dirty="0"/>
              <a:t>👉 So, the </a:t>
            </a:r>
            <a:r>
              <a:rPr lang="en-US" b="1" dirty="0"/>
              <a:t>Poka Yoke quality control technique is used to prevent human errors.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95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979774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No immediate action is required with common cause variation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b="1" dirty="0"/>
              <a:t>Common cause variation</a:t>
            </a:r>
            <a:r>
              <a:rPr lang="en-US" dirty="0"/>
              <a:t> is the </a:t>
            </a:r>
            <a:r>
              <a:rPr lang="en-US" b="1" dirty="0"/>
              <a:t>natural, inherent variability</a:t>
            </a:r>
            <a:r>
              <a:rPr lang="en-US" dirty="0"/>
              <a:t> present in any stable process.</a:t>
            </a:r>
          </a:p>
          <a:p>
            <a:r>
              <a:rPr lang="en-US" dirty="0"/>
              <a:t>It shows up as random fluctuations </a:t>
            </a:r>
            <a:r>
              <a:rPr lang="en-US" b="1" dirty="0"/>
              <a:t>within control limits</a:t>
            </a:r>
            <a:r>
              <a:rPr lang="en-US" dirty="0"/>
              <a:t> on a control chart.</a:t>
            </a:r>
          </a:p>
          <a:p>
            <a:r>
              <a:rPr lang="en-US" dirty="0"/>
              <a:t>Since it is part of the system itself, </a:t>
            </a:r>
            <a:r>
              <a:rPr lang="en-US" b="1" dirty="0"/>
              <a:t>reacting to it immediately (tampering)</a:t>
            </a:r>
            <a:r>
              <a:rPr lang="en-US" dirty="0"/>
              <a:t> can actually make performance worse by introducing unnecessary adjustments.</a:t>
            </a:r>
          </a:p>
          <a:p>
            <a:r>
              <a:rPr lang="en-US" dirty="0"/>
              <a:t>Instead, common cause variation should be addressed through </a:t>
            </a:r>
            <a:r>
              <a:rPr lang="en-US" b="1" dirty="0"/>
              <a:t>long-term system improvements</a:t>
            </a:r>
            <a:r>
              <a:rPr lang="en-US" dirty="0"/>
              <a:t> (e.g., redesigning the process, improving methods, upgrading equipment).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Treat common causes as special causes</a:t>
            </a:r>
            <a:r>
              <a:rPr lang="en-US" dirty="0"/>
              <a:t> → Leads to tampering and more variation.</a:t>
            </a:r>
          </a:p>
          <a:p>
            <a:r>
              <a:rPr lang="en-US" b="1" dirty="0"/>
              <a:t>c) Recognize that common causes require quick action</a:t>
            </a:r>
            <a:r>
              <a:rPr lang="en-US" dirty="0"/>
              <a:t> → Wrong; they require </a:t>
            </a:r>
            <a:r>
              <a:rPr lang="en-US" b="1" dirty="0"/>
              <a:t>systematic improvement</a:t>
            </a:r>
            <a:r>
              <a:rPr lang="en-US" dirty="0"/>
              <a:t>, not quick fixes.</a:t>
            </a:r>
          </a:p>
          <a:p>
            <a:r>
              <a:rPr lang="en-US" b="1" dirty="0"/>
              <a:t>d) Treat special causes as common causes</a:t>
            </a:r>
            <a:r>
              <a:rPr lang="en-US" dirty="0"/>
              <a:t> → Dangerous, because special causes need immediate investigation and correction.</a:t>
            </a:r>
          </a:p>
          <a:p>
            <a:endParaRPr lang="en-US" dirty="0"/>
          </a:p>
          <a:p>
            <a:r>
              <a:rPr lang="en-US" dirty="0"/>
              <a:t>👉 So, on the shopfloor, </a:t>
            </a:r>
            <a:r>
              <a:rPr lang="en-US" b="1" dirty="0"/>
              <a:t>no immediate action is required for common cause variation</a:t>
            </a:r>
            <a:r>
              <a:rPr lang="en-US" dirty="0"/>
              <a:t> — instead, it should be monitored and reduced through structured, long-term improvement initiatives.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96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887100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b) The beer loss in filler “L16” has increased by 0.3%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A </a:t>
            </a:r>
            <a:r>
              <a:rPr lang="en-US" b="1" dirty="0"/>
              <a:t>problem description (problem statement)</a:t>
            </a:r>
            <a:r>
              <a:rPr lang="en-US" dirty="0"/>
              <a:t> in Lean Six Sigma should:</a:t>
            </a:r>
          </a:p>
          <a:p>
            <a:r>
              <a:rPr lang="en-US" dirty="0"/>
              <a:t>Be </a:t>
            </a:r>
            <a:r>
              <a:rPr lang="en-US" b="1" dirty="0"/>
              <a:t>factual and objective</a:t>
            </a:r>
            <a:endParaRPr lang="en-US" dirty="0"/>
          </a:p>
          <a:p>
            <a:r>
              <a:rPr lang="en-US" dirty="0"/>
              <a:t>State </a:t>
            </a:r>
            <a:r>
              <a:rPr lang="en-US" b="1" dirty="0"/>
              <a:t>what the problem is</a:t>
            </a:r>
            <a:r>
              <a:rPr lang="en-US" dirty="0"/>
              <a:t> (not the cause or solution)</a:t>
            </a:r>
          </a:p>
          <a:p>
            <a:r>
              <a:rPr lang="en-US" dirty="0"/>
              <a:t>Be </a:t>
            </a:r>
            <a:r>
              <a:rPr lang="en-US" b="1" dirty="0"/>
              <a:t>measurable and specific</a:t>
            </a:r>
            <a:r>
              <a:rPr lang="en-US" dirty="0"/>
              <a:t> (include data, location, and scope)</a:t>
            </a:r>
          </a:p>
          <a:p>
            <a:r>
              <a:rPr lang="en-US" dirty="0"/>
              <a:t>Avoid assumptions, blame, or proposed fixes</a:t>
            </a:r>
          </a:p>
          <a:p>
            <a:r>
              <a:rPr lang="en-US" b="1" dirty="0"/>
              <a:t>Option b</a:t>
            </a:r>
            <a:r>
              <a:rPr lang="en-US" dirty="0"/>
              <a:t> fits perfectly:</a:t>
            </a:r>
          </a:p>
          <a:p>
            <a:r>
              <a:rPr lang="en-US" dirty="0"/>
              <a:t>It specifies </a:t>
            </a:r>
            <a:r>
              <a:rPr lang="en-US" b="1" dirty="0"/>
              <a:t>what</a:t>
            </a:r>
            <a:r>
              <a:rPr lang="en-US" dirty="0"/>
              <a:t> (beer loss),</a:t>
            </a:r>
          </a:p>
          <a:p>
            <a:r>
              <a:rPr lang="en-US" b="1" dirty="0"/>
              <a:t>Where</a:t>
            </a:r>
            <a:r>
              <a:rPr lang="en-US" dirty="0"/>
              <a:t> (filler L16),</a:t>
            </a:r>
          </a:p>
          <a:p>
            <a:r>
              <a:rPr lang="en-US" b="1" dirty="0"/>
              <a:t>By how much</a:t>
            </a:r>
            <a:r>
              <a:rPr lang="en-US" dirty="0"/>
              <a:t> (0.3% increase).</a:t>
            </a:r>
          </a:p>
          <a:p>
            <a:r>
              <a:rPr lang="en-US" dirty="0"/>
              <a:t>This makes it a clear, measurable problem description.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Due to an incorrect adjustment there is a higher loss of beer</a:t>
            </a:r>
            <a:r>
              <a:rPr lang="en-US" dirty="0"/>
              <a:t> → Already assumes a </a:t>
            </a:r>
            <a:r>
              <a:rPr lang="en-US" b="1" dirty="0"/>
              <a:t>cause</a:t>
            </a:r>
            <a:r>
              <a:rPr lang="en-US" dirty="0"/>
              <a:t> (“incorrect adjustment”), which is not part of a problem description.</a:t>
            </a:r>
          </a:p>
          <a:p>
            <a:r>
              <a:rPr lang="en-US" b="1" dirty="0"/>
              <a:t>c) Too many failures indicates that machinery needs replacing</a:t>
            </a:r>
            <a:r>
              <a:rPr lang="en-US" dirty="0"/>
              <a:t> → Suggests a </a:t>
            </a:r>
            <a:r>
              <a:rPr lang="en-US" b="1" dirty="0"/>
              <a:t>solution</a:t>
            </a:r>
            <a:r>
              <a:rPr lang="en-US" dirty="0"/>
              <a:t> (replace machinery), not a problem description.</a:t>
            </a:r>
          </a:p>
          <a:p>
            <a:r>
              <a:rPr lang="en-US" b="1" dirty="0"/>
              <a:t>d) With a fixed adjustment, we can reduce the change over time to 45 minutes</a:t>
            </a:r>
            <a:r>
              <a:rPr lang="en-US" dirty="0"/>
              <a:t> → This is a </a:t>
            </a:r>
            <a:r>
              <a:rPr lang="en-US" b="1" dirty="0"/>
              <a:t>solution statement</a:t>
            </a:r>
            <a:r>
              <a:rPr lang="en-US" dirty="0"/>
              <a:t>, not a problem description.</a:t>
            </a:r>
          </a:p>
          <a:p>
            <a:endParaRPr lang="en-US" dirty="0"/>
          </a:p>
          <a:p>
            <a:r>
              <a:rPr lang="en-US" dirty="0"/>
              <a:t>👉 So, the best example of a </a:t>
            </a:r>
            <a:r>
              <a:rPr lang="en-US" b="1" dirty="0"/>
              <a:t>problem description</a:t>
            </a:r>
            <a:r>
              <a:rPr lang="en-US" dirty="0"/>
              <a:t> is: </a:t>
            </a:r>
            <a:r>
              <a:rPr lang="en-US" b="1" dirty="0"/>
              <a:t>“The beer loss in filler L16 has increased by 0.3%.”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97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191452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d) Profit is number one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The </a:t>
            </a:r>
            <a:r>
              <a:rPr lang="en-US" b="1" dirty="0"/>
              <a:t>Kaizen foundation</a:t>
            </a:r>
            <a:r>
              <a:rPr lang="en-US" dirty="0"/>
              <a:t> is built on principles of </a:t>
            </a:r>
            <a:r>
              <a:rPr lang="en-US" b="1" dirty="0"/>
              <a:t>continuous improvement</a:t>
            </a:r>
            <a:r>
              <a:rPr lang="en-US" dirty="0"/>
              <a:t>, with a strong focus on:</a:t>
            </a:r>
          </a:p>
          <a:p>
            <a:r>
              <a:rPr lang="en-US" b="1" dirty="0"/>
              <a:t>Quality first</a:t>
            </a:r>
            <a:r>
              <a:rPr lang="en-US" dirty="0"/>
              <a:t> → Delivering defect-free products and services.</a:t>
            </a:r>
          </a:p>
          <a:p>
            <a:r>
              <a:rPr lang="en-US" b="1" dirty="0"/>
              <a:t>Standardized work</a:t>
            </a:r>
            <a:r>
              <a:rPr lang="en-US" dirty="0"/>
              <a:t> → Establishing consistency as the basis for improvement (“No standard, no Kaizen”).</a:t>
            </a:r>
          </a:p>
          <a:p>
            <a:r>
              <a:rPr lang="en-US" b="1" dirty="0"/>
              <a:t>Customer focus</a:t>
            </a:r>
            <a:r>
              <a:rPr lang="en-US" dirty="0"/>
              <a:t> → The customer defines value, so improvements must start from their needs.</a:t>
            </a:r>
          </a:p>
          <a:p>
            <a:r>
              <a:rPr lang="en-US" b="1" dirty="0"/>
              <a:t>Profit</a:t>
            </a:r>
            <a:r>
              <a:rPr lang="en-US" dirty="0"/>
              <a:t>, while important, is considered a </a:t>
            </a:r>
            <a:r>
              <a:rPr lang="en-US" b="1" dirty="0"/>
              <a:t>result</a:t>
            </a:r>
            <a:r>
              <a:rPr lang="en-US" dirty="0"/>
              <a:t> of doing these things well — not the foundation. Kaizen emphasizes that if you focus on </a:t>
            </a:r>
            <a:r>
              <a:rPr lang="en-US" b="1" dirty="0"/>
              <a:t>quality, standardization, and customer value</a:t>
            </a:r>
            <a:r>
              <a:rPr lang="en-US" dirty="0"/>
              <a:t>, profit will naturally follow.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Quality is number one</a:t>
            </a:r>
            <a:r>
              <a:rPr lang="en-US" dirty="0"/>
              <a:t> → Core Kaizen principle.</a:t>
            </a:r>
          </a:p>
          <a:p>
            <a:r>
              <a:rPr lang="en-US" b="1" dirty="0"/>
              <a:t>b) </a:t>
            </a:r>
            <a:r>
              <a:rPr lang="en-US" b="1" dirty="0" err="1"/>
              <a:t>Standardise</a:t>
            </a:r>
            <a:r>
              <a:rPr lang="en-US" b="1" dirty="0"/>
              <a:t> work</a:t>
            </a:r>
            <a:r>
              <a:rPr lang="en-US" dirty="0"/>
              <a:t> → Essential for continuous improvement.</a:t>
            </a:r>
          </a:p>
          <a:p>
            <a:r>
              <a:rPr lang="en-US" b="1" dirty="0"/>
              <a:t>c) The customer is the starting point</a:t>
            </a:r>
            <a:r>
              <a:rPr lang="en-US" dirty="0"/>
              <a:t> → Aligns with Lean and Kaizen philosophy.</a:t>
            </a:r>
          </a:p>
          <a:p>
            <a:r>
              <a:rPr lang="en-US" b="1" dirty="0"/>
              <a:t>d) Profit is number one</a:t>
            </a:r>
            <a:r>
              <a:rPr lang="en-US" dirty="0"/>
              <a:t> → ❌ Not a Kaizen foundation principle; profit is an outcome, not the focus.</a:t>
            </a:r>
          </a:p>
          <a:p>
            <a:r>
              <a:rPr lang="en-US" dirty="0"/>
              <a:t>👉 So, the statement that does </a:t>
            </a:r>
            <a:r>
              <a:rPr lang="en-US" b="1" dirty="0"/>
              <a:t>NOT</a:t>
            </a:r>
            <a:r>
              <a:rPr lang="en-US" dirty="0"/>
              <a:t> belong to the Kaizen foundation is: </a:t>
            </a:r>
            <a:r>
              <a:rPr lang="en-US" b="1" dirty="0"/>
              <a:t>“Profit is number one.”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98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271508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c) Plan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The </a:t>
            </a:r>
            <a:r>
              <a:rPr lang="en-US" b="1" dirty="0"/>
              <a:t>PDCA cycle (Plan–Do–Check–Act)</a:t>
            </a:r>
            <a:r>
              <a:rPr lang="en-US" dirty="0"/>
              <a:t> is the backbone of Kaizen and continuous improvement. Each step has a clear role:</a:t>
            </a:r>
          </a:p>
          <a:p>
            <a:r>
              <a:rPr lang="en-US" b="1" dirty="0"/>
              <a:t>Plan</a:t>
            </a:r>
            <a:r>
              <a:rPr lang="en-US" dirty="0"/>
              <a:t> → Define the problem, analyze the current situation, set objectives, and </a:t>
            </a:r>
            <a:r>
              <a:rPr lang="en-US" b="1" dirty="0"/>
              <a:t>develop the implementation plan</a:t>
            </a:r>
            <a:r>
              <a:rPr lang="en-US" dirty="0"/>
              <a:t> (who, what, when, how).</a:t>
            </a:r>
          </a:p>
          <a:p>
            <a:r>
              <a:rPr lang="en-US" b="1" dirty="0"/>
              <a:t>Do</a:t>
            </a:r>
            <a:r>
              <a:rPr lang="en-US" dirty="0"/>
              <a:t> → Execute the plan on a small scale (pilot or trial run).</a:t>
            </a:r>
          </a:p>
          <a:p>
            <a:r>
              <a:rPr lang="en-US" b="1" dirty="0"/>
              <a:t>Check</a:t>
            </a:r>
            <a:r>
              <a:rPr lang="en-US" dirty="0"/>
              <a:t> → Measure and evaluate results against expectations.</a:t>
            </a:r>
          </a:p>
          <a:p>
            <a:r>
              <a:rPr lang="en-US" b="1" dirty="0"/>
              <a:t>Act</a:t>
            </a:r>
            <a:r>
              <a:rPr lang="en-US" dirty="0"/>
              <a:t> → Standardize successful changes or adjust if results are not as expected.</a:t>
            </a:r>
          </a:p>
          <a:p>
            <a:r>
              <a:rPr lang="en-US" dirty="0"/>
              <a:t>So, the </a:t>
            </a:r>
            <a:r>
              <a:rPr lang="en-US" b="1" dirty="0"/>
              <a:t>implementation plan is developed in the Plan step</a:t>
            </a:r>
            <a:r>
              <a:rPr lang="en-US" dirty="0"/>
              <a:t>, before any action is taken.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a) Check</a:t>
            </a:r>
            <a:r>
              <a:rPr lang="en-US" dirty="0"/>
              <a:t> → This is about reviewing results, not planning.</a:t>
            </a:r>
          </a:p>
          <a:p>
            <a:r>
              <a:rPr lang="en-US" b="1" dirty="0"/>
              <a:t>b) Do</a:t>
            </a:r>
            <a:r>
              <a:rPr lang="en-US" dirty="0"/>
              <a:t> → This is the execution stage, not where the plan is created.</a:t>
            </a:r>
          </a:p>
          <a:p>
            <a:r>
              <a:rPr lang="en-US" b="1" dirty="0"/>
              <a:t>d) Act</a:t>
            </a:r>
            <a:r>
              <a:rPr lang="en-US" dirty="0"/>
              <a:t> → This is where successful changes are standardized or unsuccessful ones are revised.</a:t>
            </a:r>
          </a:p>
          <a:p>
            <a:endParaRPr lang="en-US" dirty="0"/>
          </a:p>
          <a:p>
            <a:r>
              <a:rPr lang="en-US" dirty="0"/>
              <a:t>👉 Therefore, the </a:t>
            </a:r>
            <a:r>
              <a:rPr lang="en-US" b="1" dirty="0"/>
              <a:t>implementation plan belongs in the Plan step</a:t>
            </a:r>
            <a:r>
              <a:rPr lang="en-US" dirty="0"/>
              <a:t> of the PDCA cycle.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99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287867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correct answer is:</a:t>
            </a:r>
          </a:p>
          <a:p>
            <a:r>
              <a:rPr lang="en-US" b="1" dirty="0"/>
              <a:t>a) Who has interest in or influence on a project</a:t>
            </a:r>
            <a:r>
              <a:rPr lang="en-US" dirty="0"/>
              <a:t> ✅</a:t>
            </a:r>
          </a:p>
          <a:p>
            <a:endParaRPr lang="en-US" b="1" dirty="0"/>
          </a:p>
          <a:p>
            <a:r>
              <a:rPr lang="en-US" b="1" dirty="0"/>
              <a:t>📌 Explanation</a:t>
            </a:r>
          </a:p>
          <a:p>
            <a:r>
              <a:rPr lang="en-US" dirty="0"/>
              <a:t>A </a:t>
            </a:r>
            <a:r>
              <a:rPr lang="en-US" b="1" dirty="0"/>
              <a:t>stakeholder</a:t>
            </a:r>
            <a:r>
              <a:rPr lang="en-US" dirty="0"/>
              <a:t> is any person, group, or organization that </a:t>
            </a:r>
            <a:r>
              <a:rPr lang="en-US" b="1" dirty="0"/>
              <a:t>can influence or is influenced by the outcome of a project</a:t>
            </a:r>
            <a:r>
              <a:rPr lang="en-US" dirty="0"/>
              <a:t>.</a:t>
            </a:r>
          </a:p>
          <a:p>
            <a:r>
              <a:rPr lang="en-US" dirty="0"/>
              <a:t>Stakeholders may be </a:t>
            </a:r>
            <a:r>
              <a:rPr lang="en-US" b="1" dirty="0"/>
              <a:t>internal</a:t>
            </a:r>
            <a:r>
              <a:rPr lang="en-US" dirty="0"/>
              <a:t> (employees, managers, project sponsors) or </a:t>
            </a:r>
            <a:r>
              <a:rPr lang="en-US" b="1" dirty="0"/>
              <a:t>external</a:t>
            </a:r>
            <a:r>
              <a:rPr lang="en-US" dirty="0"/>
              <a:t> (customers, suppliers, regulators, investors).</a:t>
            </a:r>
          </a:p>
          <a:p>
            <a:r>
              <a:rPr lang="en-US" dirty="0"/>
              <a:t>Effective </a:t>
            </a:r>
            <a:r>
              <a:rPr lang="en-US" b="1" dirty="0"/>
              <a:t>stakeholder management</a:t>
            </a:r>
            <a:r>
              <a:rPr lang="en-US" dirty="0"/>
              <a:t> is critical in Lean Six Sigma and project management because their support, expectations, and influence can determine project success.</a:t>
            </a:r>
          </a:p>
          <a:p>
            <a:endParaRPr lang="en-US" b="1" dirty="0"/>
          </a:p>
          <a:p>
            <a:r>
              <a:rPr lang="en-US" b="1" dirty="0"/>
              <a:t>❌ Why not the others?</a:t>
            </a:r>
          </a:p>
          <a:p>
            <a:r>
              <a:rPr lang="en-US" b="1" dirty="0"/>
              <a:t>b) Who approves the project charter</a:t>
            </a:r>
            <a:r>
              <a:rPr lang="en-US" dirty="0"/>
              <a:t> → That’s specifically the </a:t>
            </a:r>
            <a:r>
              <a:rPr lang="en-US" b="1" dirty="0"/>
              <a:t>project sponsor</a:t>
            </a:r>
            <a:r>
              <a:rPr lang="en-US" dirty="0"/>
              <a:t>, not all stakeholders.</a:t>
            </a:r>
          </a:p>
          <a:p>
            <a:r>
              <a:rPr lang="en-US" b="1" dirty="0"/>
              <a:t>c) Who hinders the progress of a project</a:t>
            </a:r>
            <a:r>
              <a:rPr lang="en-US" dirty="0"/>
              <a:t> → Some stakeholders may resist change, but this is not the definition of a stakeholder.</a:t>
            </a:r>
          </a:p>
          <a:p>
            <a:r>
              <a:rPr lang="en-US" b="1" dirty="0"/>
              <a:t>d) Who affects the organization by laws and regulations</a:t>
            </a:r>
            <a:r>
              <a:rPr lang="en-US" dirty="0"/>
              <a:t> → Regulators are one type of stakeholder, but the definition is broader.</a:t>
            </a:r>
          </a:p>
          <a:p>
            <a:endParaRPr lang="en-US" dirty="0"/>
          </a:p>
          <a:p>
            <a:r>
              <a:rPr lang="en-US" dirty="0"/>
              <a:t>👉 So, the best description of a stakeholder is: </a:t>
            </a:r>
            <a:r>
              <a:rPr lang="en-US" b="1" dirty="0"/>
              <a:t>“A person or organization who has interest in or influence on a project.”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FD8A2-F0E6-4944-911E-BDA481207528}" type="slidenum">
              <a:rPr lang="en-GB" smtClean="0"/>
              <a:t>100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931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459C2-78A3-16AE-373A-60B482715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6613D9-1A4B-FA6A-6726-C31225D4B5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4F1FC-1DDB-77D7-2003-D4F999EB8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EDF7E-9404-4A6E-800B-09C036EF376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D228F-A176-F6B7-4E85-8ADE7DABD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3A57F6-3411-037B-44ED-E61A715EE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B15C-E9DC-4611-80A6-41DA675A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69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E0C1D-A8DC-A043-B0F9-6C19064CD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E36278-FF62-7DB5-1562-1D07C788B2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5E1E3-FD5A-A0AE-B2B9-E4F98825C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EDF7E-9404-4A6E-800B-09C036EF376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2EFC0-046E-7DF9-9097-4B3DE8DB9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B973A-E478-A005-7F83-8BD7F1EB1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B15C-E9DC-4611-80A6-41DA675A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22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FEBD7C-FF50-CF85-7E8D-C43FB4FE72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CBE303-C375-2E58-A54D-CA87B08D4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4FEB1-852C-288A-BD7C-4CE6E36A0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EDF7E-9404-4A6E-800B-09C036EF376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882F0-31AC-6A55-7568-3D3847D22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EF90E-894F-94DB-894F-039DB304D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B15C-E9DC-4611-80A6-41DA675A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867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C6FD3-F485-CC49-01F4-62B29494D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92AA2-E4D9-67CC-4939-6C721AA91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EDF7E-9404-4A6E-800B-09C036EF376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1EB04-6EC1-8623-81BF-DA45386D9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B8117-9122-0E9A-83D3-73BA92918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B15C-E9DC-4611-80A6-41DA675A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14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1F2C9-AB8A-0586-8689-D1352D882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A10646-1B77-0A66-E4CD-2EC098AC3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B0C34-D779-ADB0-AB44-E23F2C1CF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EDF7E-9404-4A6E-800B-09C036EF376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57DA1-8059-34FB-2C6B-C7B1932CF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1080CC-E660-67F4-1BE6-13746686C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B15C-E9DC-4611-80A6-41DA675A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776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3B087-A06F-D96B-3964-90B1DE83E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FD3B1-6BE9-E0C2-FE0A-34049D596B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43FDF-B77F-AD17-9D52-22405D568F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B919C-2403-6422-93E0-2DD6FDCCB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EDF7E-9404-4A6E-800B-09C036EF376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E7B3E5-7BFA-A786-B0CA-FAEB11400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61556-FBB1-8F05-04F5-D8C06D52C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B15C-E9DC-4611-80A6-41DA675A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44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B21F0-6142-A27E-3843-1D80F5F4C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316587-56EA-06F2-0266-2EB629883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1935D3-FB95-9C09-5B30-F7D3622EE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3B697F-B3EE-1261-AD73-20C1AE542E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EBD036-AB3F-8ADC-E402-C62DC8819F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423D3F-777D-6A37-9093-9DFC16B90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EDF7E-9404-4A6E-800B-09C036EF376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0C0345-4D33-1EC8-60E0-037D3AA10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475C41-B997-20C1-D267-FC720821C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B15C-E9DC-4611-80A6-41DA675A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29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603E9-587F-0AFC-C64E-88EEF160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7E8ED1-7E15-323F-A5C0-5CB718177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EDF7E-9404-4A6E-800B-09C036EF376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38F92C-D251-C2D3-A9CD-C105B79DC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3E696C-FDBA-32F1-576A-231AFA16F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B15C-E9DC-4611-80A6-41DA675A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215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8E81EC-01C6-7E84-8F94-41AB094BF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EDF7E-9404-4A6E-800B-09C036EF376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3A5608-DC3A-91F4-571D-BA71B1BA0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2938A1-E012-3BD4-6F01-F9D2484B1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B15C-E9DC-4611-80A6-41DA675A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33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E1AB4-3573-6AD9-4CCB-58FBCC8B5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60A50-588A-0A1E-3A81-55031F473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2E502-C8A4-E7F2-B6AF-6B6D66D34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75304C-6283-AE82-EBB7-082B08529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EDF7E-9404-4A6E-800B-09C036EF376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48A618-4370-1643-C95C-C80C9C9A7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190C17-8253-DA40-818A-2082710D4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B15C-E9DC-4611-80A6-41DA675A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527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464E7-A833-8CBE-FB5C-FD5F29A9F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26F428-EDE2-E6B4-6006-0F1E8050F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A013B2-3B24-195C-8D4A-316B4A0014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9BC861-59CA-17B7-D620-12B7A8838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EDF7E-9404-4A6E-800B-09C036EF376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7676A1-1DCD-A66F-8F0B-CD8751D66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CA7C0E-B4FB-9B2D-5CB6-0B622A09C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B15C-E9DC-4611-80A6-41DA675A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98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49A089-7312-9CDF-621C-BA67E6023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520349"/>
            <a:ext cx="10515600" cy="5656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E891B-7968-3612-4CEB-83E2F447C6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EDF7E-9404-4A6E-800B-09C036EF3766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A702D-8532-DDB4-EEB0-7A2FA58B0A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6C00A-9DC5-366E-F099-AFE08F3103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BB15C-E9DC-4611-80A6-41DA675A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899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A2131-CEEA-73A6-4549-C83F2FD94D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LSS Yellow Belt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DDDE72-A899-79DF-1127-3823E30BC2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Practice Questions</a:t>
            </a:r>
          </a:p>
        </p:txBody>
      </p:sp>
    </p:spTree>
    <p:extLst>
      <p:ext uri="{BB962C8B-B14F-4D97-AF65-F5344CB8AC3E}">
        <p14:creationId xmlns:p14="http://schemas.microsoft.com/office/powerpoint/2010/main" val="307095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AAE2F4A-AB70-2CA3-8715-8868A06FC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company was the first to apply statistical quality control techniques and call the approach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Six Sigma?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General Electric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Toyota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Motorola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Ford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713923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D3F957-128E-24C1-E51F-9999CA9C0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of the following best describes the stakeholder?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stakeholder is a person or organization…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Who has interest in or influence on a project.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Who approves the project charter.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Who hinders the progress of a project.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Who affects the organization by laws and regulations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7143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2A9459A-2147-6289-5A86-B0463C649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technique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BEST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improves the visibility of problems in a process?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5S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Kanban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5-Why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ISO 9001 system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8250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849D22-8A71-67DE-93A1-24FDF3230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type of data is counted or measured using a tape measure, voltmeter or balance?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Categorical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Attribute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Quantitative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Qualitative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3536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D8D206C-9421-0411-83F3-0178B8837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results are shown from a process that only contains common cause variation?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Outliers from the natural pattern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 shift or sudden change in output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Adherence to the quality standards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Stable and predictable performance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0187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9C2272-1CA8-A838-D707-7BE292949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technique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intended to affect product quality?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Using Kanban cards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Adding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Poka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Yoke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Implementing 5S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Performing machine maintenance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0837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872D956-CB55-54EB-0B3E-9C9E2CD28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activity is a 'Non-Value-adding Activity' (NVA)?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Work that is required by law or regulation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Work that adds form or feature to the service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Work that needs to be repeated in order to fix errors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Work that must be performed to meet customer needs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1542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1602409-4B67-C279-15BD-2BFEA08AF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method would be used to prove that a 'before and after' difference is real?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Frequency plot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Hypothesis test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Scatter Plot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Control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1776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D528005-9127-9E40-830E-73517CCAE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activity relates to the Quality Control of a product before delivery?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Performing a defect risk assessment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Carrying out customer surveys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Seeking final sign-off and approval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Auditing the standard procedure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58271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4FCE7F3-F14E-F75D-0740-AE9409F4E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performance measures need to match in order to create ‘Flow’?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Takt Time and Cycle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Lead Time and Cycle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Processing Time and Work In Progress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Work In Progress and Completion Rate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1631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B539D59-F5CC-3A54-1260-EEE90583D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requirements should be given the highest priority in improvement projects?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Supplier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Customer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Business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Management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9137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2A978-1BA1-1D30-0094-90D3CDFBA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metric is used to verify that the quality of a product or service meets the customer requirements?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Customer Translated Quality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Control Total Quality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Capture Test Quality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Critical to Quality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20237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51F774A-261A-658A-8830-765B280B0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5S checklist is drafted and then applied at the end of each day. What is this a part of?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Standardise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Sustain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Shine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Straighten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2661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D38529E-8914-C837-4AF1-25056685A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will happen to an average Lead Time if the volume of Work in Process (WIP) is reduced?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Increase exponentially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Remain constant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Get shorter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Take longer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45520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2451BDB-8CC8-9788-900B-9F9FBD24D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two hypotheses are defined when performing a hypothesis test?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Null hypothesis and derived hypothesis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Basic hypothesis and derived hypothesis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Basic hypothesis and alternative hypothesis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Null hypothesis and alternative hypothesis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65523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FED850A-2763-B16D-897F-93085D999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technique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MOST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commonly associated with small incremental change?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Kaizen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5S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Poka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Yoke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Kanban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17047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B1394FF-76B5-CC42-F964-1C88BF5BE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role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MOST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likely to be responsible for managing complex breakthrough projects and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supporting improvement teams with tools and techniques?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Green Belt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Master Black Belt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Black Belt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Champion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38879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62F07D1-4BCD-87B1-02D7-B2602C9A3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tool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MOST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appropriate for collecting data at the workplace?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Pareto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Check sheet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Bar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Scatter plot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46610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2523169-5BB1-88A2-4B5A-307134DA7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is an example of discrete data?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Number of defects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Kilometres per hour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Time on a 24 hour clock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Value of Euros in US dollars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41541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1AE6873-B667-630B-8DDB-D12ABB337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approach to change would be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MOST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effective in an organization suffering a high level of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inertia caused by its organizational culture?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Continuous improvement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Operational management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Bottom-up approach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Agile approach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40656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BD0011F-A2D5-B06A-AFEE-88F03097A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definition of ‘Process Yield’?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Total number of products without defects, including those reworked, divided by the total number of products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Number of good products, excluding those reworked within any sub step of the process, divided by the total number of products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Cost of all Value Adding Activities divided by the total cost of all the Value and Non-Value Adding Activities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Total number of working hours to create a product divided by the number of products with defects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188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C022E70-5B6D-E55D-DBC6-A43C216C6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does “Go to the Gemba” mean?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Standard way of working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Go to the shop floor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Quality always comes first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Small steps for improvement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6401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34F00-8945-5C50-7163-466C0DB86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can be said when an accurate measurement process is in place?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All measurements are very close to each other, but not necessarily on target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All measurements are far away from target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All measurements are close to the real value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None of the above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73060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713E42A-0030-F22F-8555-C0DC69664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Why is an organization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MOST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likely to implement Lean Six Sigma?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Increase production levels and increase stock reserves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Reduce the risk of regulatory and legal breach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Make equipment and employees perform with highest profit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Improve delivery time and quality of products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93786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EFA570B-3FD7-C7BF-43DA-95F431401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Voice Of the Customer (VOC) fits into two of the DMAIC phases. What are these phases called: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Define and Analyse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Analyse and Improve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Measure and Analyse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Define and Measure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82202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930749-7B77-382D-557F-4399968EB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values can a correlation coefficient take?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Between -1 and 0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Between -1 and +1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Between 0 and +1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Between -2 and +2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82043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6510070-83EF-5463-5C36-08AD6273A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regression equation is often represented as Y = a + bx. Here in a is the constant and b is the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slope.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are Y and x respectively in this equation?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Y is the explanatory variable and x is the variable to be explained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Y and x are both the variables to be explained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Y and x are both the explanatory variables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Y is the variable to be explained and x is the explanatory variable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9592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5985EE-4E19-FFCB-42E8-0B1B1A0E9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When is an activity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a Value adding activity?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customer is willing to pay for the activity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activity concerns a check on the product or service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activity was performed correctly the first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The activity involves a change to the product or service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06297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4EC4F9C-7552-2654-2BA6-BDDBAC10F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type of company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MOST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likely to implement Operational Excellence?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High-volume and transaction-oriented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Small and locally run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Creative design office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Research and product-based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09848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DCE8C8A-A109-9DF3-3573-4C94D0895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people / groups can be 'Stakeholders' in a Lean Six Sigma project?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competitor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customer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supplier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All of the above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46435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807A43-74C9-EA0D-4381-E0FED3803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statement describes a ‘Standard Operation Procedure’ (SOP)?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A document that is prepared and filed for audit purposes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A set of rules developed by higher management that employees must follow and never question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A process developed and agreed by employees, to be followed on the shop floor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A detailed set of instructions on how to push equipment to the limits of its capability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63222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BF3E72B-43BE-8585-505E-3CBD7B91A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Please read the list below: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1. A description of the steps in the process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2. Definition of who the suppliers are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3. The supplier’s expectation of outputs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4. The customers of outputs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are identified when creating a SIPOC analysis?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1, 2, 3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1, 2,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1, 3,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2, 3, 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60490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7ABF7C-E748-76A0-DFAB-B27C50C9B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practice takes advantage of the fact that a human can distinguish the differences in line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length, shape, orientation and colour without significant processing effort?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Vision statement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Data visualization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Lean performance metrics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A3-report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6179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83911F1-D304-84C5-E208-7073D9864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a type of Waste (Muda)?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Transporting materials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Producing to order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Inspecting quality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Reworking of defects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0312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FD209AD-2F56-0C96-0769-692DD313E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example is a Waste example of Over-processing?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Errors found at final inspection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Calling a customer to confirm order details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Using drop down boxes on a web form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Searching for stock for a customer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6282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23AE487-8033-9968-4D50-40B824D36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is a characteristic of Short Interval Management (SIM)?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Determine solutions to deal with issues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Ensure the team meet multiple times a day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Sit together as a team to increase morale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Regularly check progress against plan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7142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CA4763C-ED47-2212-CD33-3106BAA5A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consideration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MOST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useful when deciding whether to apply Lean or Six Sigma tools and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techniques?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Maturity of an organization's approach on continuous improvement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Suspected number and complexity of problems to be addressed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Flexibility of an organization's quality management system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Accuracy of an organization's productivity measurement data set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57113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3B2D152-C803-8B5A-AC3F-F36E28502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information can be drawn from a Process Map?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volume of Work in Process (WIP) at each step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How far a product is through a process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root cause of a defect in a process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The way in which a product goes through a number of process steps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09450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7C4A8C-F40D-E352-C64A-771E6ABE1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aspect distinguishes a Check sheet from other tools for collecting data?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Provides a discrete set of responses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Utilizes pictures or diagrams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Records variable measurements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Uses marks to count occurrences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865783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2FA763-7574-7964-8867-594D6DC04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is a purpose of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Poka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Yoke?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Limiting quality control to a final inspection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Enabling a 100% final inspection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Determining the number of quality inspectors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Creating a process with zero defects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71076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4AC5EF-67BB-9206-5640-7C23B2B90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Please read the list of outcomes below: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1. Demand for products is forecast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2. Operation is at maximum capacity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3. Management of resources is better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4. There is less pressure is on employees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are outcomes of implementing the ‘Pull’ principle?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1, 2, 3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1, 2,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1, 3,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2, 3, 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58185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89BBF7D-8BC1-FA56-8FFC-575B4E06C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Why should the Voice of the Customer (VOC) be translated into a proper Critical to Quality (CTQ)?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CTQ makes the customer's requirement measurable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CTQ is a mandatory part of an improvement project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CTQ represents the solution to the problem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The CTQ indicates the importance of quality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34140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B1DCD6B-08FA-46C9-8717-1EA68EEB9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is a purpose of a Root Cause Analysis (RCA)?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Prevent symptom fighting and start problem solving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Group and present ideas gathered from a brainstorm meeting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Understand the performance and effectiveness of equipment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Identify the production rate required to meet customer demand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259225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3A7B20E-FE41-59B5-83E6-8314ED96D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Why should a problem description be SMART?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Provides details of the solution to fix the problem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Ensures a project fixes the problem it was supposed to fix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Provides a rough description of the problem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Focuses a project towards a technical and innovative approach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847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040F1F2-67B4-3C8C-7F46-E5FF34C4A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Please read the list of outputs below: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Suspected causes of an issue on sticky notes, arranged in clusters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Answers to a set of questions displayed in a ‘Affinity diagram’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Circular diagram divided into portions to represent categories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Six potential groups of causes displayed in a ‘Fishbone diagram’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outputs are likely to be created from a brainstorming session on the cause of an issue?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1, 2, 3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1, 2,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1, 3,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2, 3, 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36040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E3B19F6-9328-E090-EAD7-CC62443C8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meant by "Low hanging fruit"?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Problems that everyone knows and should have been solved for a long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most obvious opportunities that are easy to realize and require little effort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Large, complex projects that take many months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Projects with a high risk of failure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491063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00CC76-FFBA-7877-3F3A-B05A22461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activity belongs to the Check step in the PDCA approach?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Analyze the problem and possible causes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Measure the impact of a solution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Ensure the improvement is sustained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Decide on what action; if any to take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218697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EA8D01-EE94-0A1F-D9F9-F0FEBB613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is a purpose and use of data visualization?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Show patterns or relationships in one or more variables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Make data look more complex and comprehensive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Encode data to make it secure and exclusive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Translate messages into meaningful stories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061379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15FA264-409F-CE7C-2682-26E4971AF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tool would be appropriate when assessing a hire car for any scratches or dents?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Data sheet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Check sheet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Concentration diagram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Questionnaire or survey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8299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001076D-EDF9-B14A-EEED-16341469C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Please read the list of results below: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dirty="0">
                <a:latin typeface="Arial" panose="020B0604020202020204" pitchFamily="34" charset="0"/>
              </a:rPr>
              <a:t>1.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Different measurements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2. Validity of the data gathered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3. Variation in the methods used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4. Exact dimensions of the product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results will be shown if the dimensions of a product are measured multiple times by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several different people?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1, 2, 3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1, 2,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1, 3,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2, 3, 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374920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4BBCCC8-7679-8654-13A1-8BCC9055B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also known as the 80-20 rule?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Pareto principle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Little's Law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Deming circle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Kaizen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282241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EB7899-2A59-CB8D-7F3A-9BF5B64A5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20349"/>
            <a:ext cx="10887307" cy="5656614"/>
          </a:xfrm>
        </p:spPr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definition of Rolled Throughput Yield (RTY)?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number of steps that a unit must pass through within a process before it is considered complete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probability that a unit will pass a number of sequential process steps without any defect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percentage of good and workable units that are passed onto the next step within a process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The total number of defects per units, across all consecutive process steps, divided by the number of products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83201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D49B80C-FC40-0304-254D-AB6E9C7FC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An inspection activity does not reject a non-conforming batch of products. How is such a risk called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in statistics?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Accept risk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Alpha risk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Beta risk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Reject risk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80178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E7E3334-940E-071E-8E1B-4BD1ABAED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68.3% of the data from a normally distributed population is within a range. Which range is this?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</a:t>
            </a:r>
            <a:r>
              <a:rPr lang="en-GB" sz="1800" b="0" i="0" u="none" strike="noStrike" baseline="0" dirty="0">
                <a:latin typeface="ArialMT"/>
              </a:rPr>
              <a:t>1</a:t>
            </a:r>
            <a:r>
              <a:rPr lang="el-GR" sz="1800" b="0" i="0" u="none" strike="noStrike" baseline="0" dirty="0">
                <a:latin typeface="ArialMT"/>
              </a:rPr>
              <a:t>σ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</a:t>
            </a:r>
            <a:r>
              <a:rPr lang="en-GB" sz="1800" b="0" i="0" u="none" strike="noStrike" baseline="0" dirty="0">
                <a:latin typeface="ArialMT"/>
              </a:rPr>
              <a:t>2</a:t>
            </a:r>
            <a:r>
              <a:rPr lang="el-GR" sz="1800" b="0" i="0" u="none" strike="noStrike" baseline="0" dirty="0">
                <a:latin typeface="ArialMT"/>
              </a:rPr>
              <a:t>σ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</a:t>
            </a:r>
            <a:r>
              <a:rPr lang="en-GB" sz="1800" b="0" i="0" u="none" strike="noStrike" baseline="0" dirty="0">
                <a:latin typeface="ArialMT"/>
              </a:rPr>
              <a:t>3</a:t>
            </a:r>
            <a:r>
              <a:rPr lang="el-GR" sz="1800" b="0" i="0" u="none" strike="noStrike" baseline="0" dirty="0">
                <a:latin typeface="ArialMT"/>
              </a:rPr>
              <a:t>σ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</a:t>
            </a:r>
            <a:r>
              <a:rPr lang="en-GB" sz="1800" b="0" i="0" u="none" strike="noStrike" baseline="0" dirty="0">
                <a:latin typeface="ArialMT"/>
              </a:rPr>
              <a:t>4</a:t>
            </a:r>
            <a:r>
              <a:rPr lang="el-GR" sz="1800" b="0" i="0" u="none" strike="noStrike" baseline="0" dirty="0">
                <a:latin typeface="ArialMT"/>
              </a:rPr>
              <a:t>σ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417253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6DEEDA3-55EC-5A59-7F9E-F100ACBB4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0349"/>
            <a:ext cx="10708888" cy="5656614"/>
          </a:xfrm>
        </p:spPr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term describes the measurable specification of the Voice of the Customer (VOC) requirements?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Internal Critical to Quality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External Critical to Quality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Takt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Voice of the provider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1308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F8E3976-C723-9A70-7B20-8ADCEBC0D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MT"/>
              </a:rPr>
              <a:t>What percentage of the data of a normally distributed population falls within μ ± 3σ?</a:t>
            </a:r>
          </a:p>
          <a:p>
            <a:pPr algn="l"/>
            <a:endParaRPr lang="en-GB" sz="1800" b="0" i="0" u="none" strike="noStrike" baseline="0" dirty="0">
              <a:latin typeface="ArialMT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About 68.3%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About 50%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About 99.7%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About 95.4%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314743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0323CB-0F2D-ACD2-D391-0A0234A01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difference between Voice of the Customer (VOC) and a Critical to Quality (CTQ)?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Voice of the Customer (VOC) refers to a measurement of the product; the Critical to Quality (CTQ) does not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Voice of the Customer (VOC) does not say anything about the customer's requirements; a Critical to Quality (CTQ) does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Voice of the Customer (VOC) makes the customer's wishes concrete; the Critical to Quality (CTQ) does not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Voice of the Customer (VOC) is not measurable; the Critical to Quality (CTQ) 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84159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163CD6-0B36-AF7E-F592-9B12639E8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applies to the data of the factors from a regression analysis?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All factors should never consist of continuous or discrete data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All factors can consist only of continuous data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All factors can consist only of discrete data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All factors can consist of either continuous or discrete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6887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49B1DC-6074-5898-1CCD-D7F35EE0E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description relates to the ‘Waiting’ Muda type?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Quality check work before moving the output to the next process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People are unable to get on and process their work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Materials and outputs are moved unnecessarily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Deliver value according to customer needs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79294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ECCD25F-714D-D881-5240-7E9BED48B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In which case is the null hypothesis rejected?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</a:t>
            </a:r>
            <a:r>
              <a:rPr lang="en-GB" sz="1800" b="0" i="0" u="none" strike="noStrike" baseline="0" dirty="0">
                <a:latin typeface="ArialMT"/>
              </a:rPr>
              <a:t>When the calculated p-value is less than the α value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</a:t>
            </a:r>
            <a:r>
              <a:rPr lang="en-GB" sz="1800" b="0" i="0" u="none" strike="noStrike" baseline="0" dirty="0">
                <a:latin typeface="ArialMT"/>
              </a:rPr>
              <a:t>When the calculated p-value is higher than the α value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</a:t>
            </a:r>
            <a:r>
              <a:rPr lang="en-GB" sz="1800" b="0" i="0" u="none" strike="noStrike" baseline="0" dirty="0">
                <a:latin typeface="ArialMT"/>
              </a:rPr>
              <a:t>When the calculated p-value is equal to the α value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That depends on the chosen test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403908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A0DC13B-5E14-CE39-3B11-72C6F8514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is the purpose of a Fishbone diagram?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Identify the production rate required to meet customer demand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Put a value on the relationship between variables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Analyze a problem and why it occurred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Understand the performance and effectiveness of equipment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222117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72B075-526A-50DB-E43B-4B51D0891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method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used for understanding customer requirements?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Survey the customer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Document a customer DMAIC roadmap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Visit the customer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Perform a purchase as a customer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750769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9EA1D4C-DFC9-BEB8-48AC-EFA606932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reduced when the level of Work in Process (WIP) is reduced?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Current Takt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Maximum Cycle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Initial Set-up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Average Lead Time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63099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3E6C911-5FE9-55B7-7C08-F73B12A4D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project closure?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An administrative task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Symbolic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Only for successful projects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 moment to learn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927764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EBF732-5493-ACE2-F222-CA261ADEB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is a type of ‘Waste’ for the customer?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Providing a product that is better than the customer requested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Transporting the product to the customer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Having more stock than the customer needs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Making the customer wait for what they have requested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386302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F94F991-711F-47A9-0CDC-B9769807E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Please read the list of elements below: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dirty="0">
                <a:latin typeface="Arial" panose="020B0604020202020204" pitchFamily="34" charset="0"/>
              </a:rPr>
              <a:t>1.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Check completed products for problems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2. Perform a defect risk assessment before making a change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3. Carry out mistake-proofing on the product design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4. Run a debug program before installation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elements are part of Quality Assurance?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1, 2, 3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1, 2,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1, 3,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2, 3, 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5914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F21E0C7-06C9-EA36-49FA-AC8606C4A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activity from the PDCA Roadmap does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belong to the Plan phase?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Think up an improvement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Determine purpose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Implement improvement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Analyse problem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672542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8FA603A-2CE3-9ABF-66AC-164E72EC5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Please read the list of improvement objectives below: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1. Delivering on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2. Meeting customer expectations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3. Eliminating failures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4. Product leadership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improvement objectives are needed to achieve Operational Excellence?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1, 2, 3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1, 2,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1, 3,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2, 3, 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67914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6A0554-1040-B532-94A2-0DFC9EDA9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In order to see Lean flow, which should be observed as a base?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Equipment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People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Activities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Product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639407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181451C-A264-F409-B2B5-026EA9B9C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step in the PDCA circle of continuous development generates a solution?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Plan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Do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Check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981047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CAD043-6122-7D7F-8C94-7BBB9B6E0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tool is the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MOST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effective when seeking to understand a customer’s requirements?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Quarterly quality management report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Supplier assessment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Internal audits to determine outgoing quality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Customer survey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75132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2720B6-8455-1A81-3F46-BE72CA419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investigated using a correlation analysis?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causal relationship between two continuous variables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causal relationship between two categorical variables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degree of correlation between two continuous variables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The degree of correlation between two categorical variables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19041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DFCF781-18A5-DE58-2C5C-6C8BB5AF4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characteristic relates to qualitative data?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Measured on a discrete scale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Assigned an attribute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Expensive to collect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Measured on a continuous scale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400024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9B7C220-5E28-80CB-4535-72F0B6994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step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part of the Eight Disciplines (8D) Problem Solving Method?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Shut down the line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Identify permanent corrective actions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Prevent reoccurrence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Congratulate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205286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E79DB4-C268-4FC0-6791-776171EE8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is a purpose of the SIPOC technique?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Create a visual map of the high-level elements of the process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Minimize the risk of failures within a process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Map the physical information flow throughout a company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Align strategic objectives with existing projects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198282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359F7D-7648-CD0B-F599-F10C3C86F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description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about a Kaizen event?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Standardized work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Profit has highest priority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Quality is the most important measure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Customer is the starting point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51650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60510B-D57E-1C98-A8E0-88EF8B5E4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environment suggests that the Pull principle is being applied?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Productivity is increased to meet forecast in orders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Each operation in a process is working at optimal capacity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Work requests are received in the form of withdrawal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kanbans</a:t>
            </a:r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Finished products are in stock and ready to fulfil any new orders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2100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C4C4C4-B852-7B18-AD9D-A6379F2F3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Why might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Poka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Yoke be applied?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Produce to the rate of customer demand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Smooth processing and production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Prevent things from going wrong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Stop as soon as a problem occurs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71461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6416B5-9291-216E-4EEE-A30651F04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Who is responsible for removing any barriers to executing Lean Six Sigma projects?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Project Leader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Chief Executive Officer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Master Black Belt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Champion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625818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8E1E2B7-C34B-667C-CFED-A334BDE8D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example would form part of 'Visual Management'?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Monitoring cameras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Internal Audit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Andon Signal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Regular meetings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520710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3B9479-34FF-B824-2502-9A2EEB7F4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Within which improvement method are techniques introduced to promote Flow and Pull?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5S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Kaizen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Lean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Six Sigma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224147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2E98D42-71CB-0BFE-29E0-B8ACFB43B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list is created to check that everything has been done at the end of the day. Which of the 5S steps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is it?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Straighten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Shine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Standardize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Sustain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061402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FAC055D-0249-6CCA-831D-3F7D56AE8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When starting a Lean Six Sigma initiative, which aspect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MOST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important when considering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whether to apply Lean or Six Sigma tools and techniques?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Maturity level of organization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Skills and resources available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Culture and market sector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Level of quality expectations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496488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1A7E06-C055-4E34-0B50-6172040CE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problem does ‘standardization’ remove?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Excessive distance travelled by materials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Differences in the way that processes are completed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Scheduled and unscheduled downtime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Need for any training and team development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72270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37980AC-9966-8DF6-D708-AF2876042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activity is necessary but not value adding?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Send a corrected invoice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Prepare annual financial statements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Being ISO-9001 certified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Send proof of payment to customer in case requested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8287247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089DB4-9B5F-E788-73BF-C119EE53B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two things are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MOST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important when selecting projects?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Motivation and knowledge of the project members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Impact for the organization and the effort to achieve the project result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Impact for the organization and knowledge of the project members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Effort to achieve the project result and motivation of the project members to work on the project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496444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636B284-8878-A13A-38B5-854966F17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does a diamond indicate in a basic flowchart?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Choice or judgement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Beginning or ending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Movement of materials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Task or 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446576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7ACD64-16EB-4EC2-3FEC-695862C38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Why is 5S often the starting point of any improvements?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Because it improves the morale of the employees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Because the safety will improve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Because one has to start somewhere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Because a professional and organized work environment is the basis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7097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C950C3-6A6E-A460-D621-EADE6DBED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is a purpose of 'Visual Management’?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Build quality into a process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Understand and prioritize customer requirements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Formulate decisions on improvement solutions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Promote an organized workplace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01449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F851AF-6735-9798-3DF6-974D6C001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How is 'Short Interval Management' (SIM) carried out?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Small tasks are delegated once a day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Multiple performance updates are made during the day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Team members rotate responsibility for managing the team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Employees are assigned to a team for a short period of time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573518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020E1A-E9E9-B6B5-04BD-AAEC46F18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an example of a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Poka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Yoke?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A sticker on a SD-card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cover of the petrol tank which is attached to the car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A drill positioning tool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The shape of the SIM-card of a mobile phone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722475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841F17-26B8-36E9-C33C-C97A1D933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To which types of Waste do non-standardized fill-in forms lead?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Waiting and motion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Motion and overproduction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Transportion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and non-utilized talent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Defect and extra-processing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36473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2C2A5A6-9967-ABA5-02DB-7280BC049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Please read the list of steps below: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1. Team members individually consider why they believe a problem has occurred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2. Facilitator writes ideas on sticky notes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3. Ideas are arranged in relevant clusters on the wall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4. Headlines are defined for each cluster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When developing an Affinity diagram to resolve a problem, which steps are relevant?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1, 2, 3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1, 2,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1, 3,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2, 3, 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374085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5B52A0-A088-DA87-2F91-065052BFE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basic principle behind One-Piece-Flow?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Large volumes of the same product type are produced at any one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All products are moved together as a single batch, or one piece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Produce a single product at a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 process is only capable of producing one type of product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154186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6686A3-7917-100B-168F-B237324AE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Poka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Yoke quality control technique used for?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Determine deviations in raw material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Prevent human errors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Track mistakes in the process control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Track variation in the environment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649788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93ED4C-087A-D046-76D3-B93255967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How should the shopfloor deal with common cause variation?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Treat common causes as special causes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No immediate action is required with common cause variation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Recognize that common causes require quick action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Treat special causes as common causes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500506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F6450F9-C4B3-BBEF-5456-AC0B16200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is an example of a problem description?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Due to an incorrect adjustment there is a higher loss of beer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beer loss in filler “L16” has increased by 0.3%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Too many failures indicates that machinery needs replacing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With a fixed adjustment, we can reduce the change over time to 45 minutes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98012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483871-A60A-316A-0821-BBC4BE632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statement does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belong to the Kaizen foundation?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Quality is number one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Standardise work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customer is the starting point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Profit is number one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195160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66FF12-4D75-07AA-653E-2FE6F2A6A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During Kaizen (Continuous Improvement) the PDCA circle is used to determine the sequence of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steps.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In what step should the implementation plan be developed?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Check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Do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Plan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979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9473</TotalTime>
  <Words>23811</Words>
  <Application>Microsoft Office PowerPoint</Application>
  <PresentationFormat>Widescreen</PresentationFormat>
  <Paragraphs>2357</Paragraphs>
  <Slides>100</Slides>
  <Notes>99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4" baseType="lpstr">
      <vt:lpstr>Arial</vt:lpstr>
      <vt:lpstr>ArialMT</vt:lpstr>
      <vt:lpstr>Calibri</vt:lpstr>
      <vt:lpstr>Office Theme</vt:lpstr>
      <vt:lpstr>LSS Yellow Belt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LSS Yellow Belt</dc:title>
  <dc:creator>Deji Ariyo</dc:creator>
  <cp:lastModifiedBy>Michael Oludare</cp:lastModifiedBy>
  <cp:revision>92</cp:revision>
  <dcterms:created xsi:type="dcterms:W3CDTF">2023-05-11T08:36:44Z</dcterms:created>
  <dcterms:modified xsi:type="dcterms:W3CDTF">2025-10-27T13:02:00Z</dcterms:modified>
</cp:coreProperties>
</file>