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2"/>
  </p:notesMasterIdLst>
  <p:sldIdLst>
    <p:sldId id="256" r:id="rId3"/>
    <p:sldId id="437" r:id="rId4"/>
    <p:sldId id="258" r:id="rId5"/>
    <p:sldId id="259" r:id="rId6"/>
    <p:sldId id="260" r:id="rId7"/>
    <p:sldId id="261" r:id="rId8"/>
    <p:sldId id="262" r:id="rId9"/>
    <p:sldId id="438" r:id="rId10"/>
    <p:sldId id="439" r:id="rId11"/>
    <p:sldId id="5130" r:id="rId12"/>
    <p:sldId id="441" r:id="rId13"/>
    <p:sldId id="442" r:id="rId14"/>
    <p:sldId id="443" r:id="rId15"/>
    <p:sldId id="5131" r:id="rId16"/>
    <p:sldId id="5132" r:id="rId17"/>
    <p:sldId id="5133" r:id="rId18"/>
    <p:sldId id="5134" r:id="rId19"/>
    <p:sldId id="5135" r:id="rId20"/>
    <p:sldId id="5136" r:id="rId21"/>
    <p:sldId id="5137" r:id="rId22"/>
    <p:sldId id="5138" r:id="rId23"/>
    <p:sldId id="5139" r:id="rId24"/>
    <p:sldId id="5140" r:id="rId25"/>
    <p:sldId id="5141" r:id="rId26"/>
    <p:sldId id="5142" r:id="rId27"/>
    <p:sldId id="5143" r:id="rId28"/>
    <p:sldId id="5144" r:id="rId29"/>
    <p:sldId id="5145" r:id="rId30"/>
    <p:sldId id="5146" r:id="rId31"/>
    <p:sldId id="5147" r:id="rId32"/>
    <p:sldId id="5148" r:id="rId33"/>
    <p:sldId id="5149" r:id="rId34"/>
    <p:sldId id="5150" r:id="rId35"/>
    <p:sldId id="5151" r:id="rId36"/>
    <p:sldId id="5152" r:id="rId37"/>
    <p:sldId id="5153" r:id="rId38"/>
    <p:sldId id="5154" r:id="rId39"/>
    <p:sldId id="5155" r:id="rId40"/>
    <p:sldId id="5156" r:id="rId41"/>
    <p:sldId id="5157" r:id="rId42"/>
    <p:sldId id="5158" r:id="rId43"/>
    <p:sldId id="5159" r:id="rId44"/>
    <p:sldId id="5160" r:id="rId45"/>
    <p:sldId id="5161" r:id="rId46"/>
    <p:sldId id="5162" r:id="rId47"/>
    <p:sldId id="5163" r:id="rId48"/>
    <p:sldId id="5164" r:id="rId49"/>
    <p:sldId id="5165" r:id="rId50"/>
    <p:sldId id="5166" r:id="rId51"/>
    <p:sldId id="5167" r:id="rId52"/>
    <p:sldId id="5168" r:id="rId53"/>
    <p:sldId id="5169" r:id="rId54"/>
    <p:sldId id="5170" r:id="rId55"/>
    <p:sldId id="5171" r:id="rId56"/>
    <p:sldId id="5172" r:id="rId57"/>
    <p:sldId id="5173" r:id="rId58"/>
    <p:sldId id="5174" r:id="rId59"/>
    <p:sldId id="5175" r:id="rId60"/>
    <p:sldId id="5176" r:id="rId61"/>
    <p:sldId id="5177" r:id="rId62"/>
    <p:sldId id="5178" r:id="rId63"/>
    <p:sldId id="5179" r:id="rId64"/>
    <p:sldId id="5180" r:id="rId65"/>
    <p:sldId id="5181" r:id="rId66"/>
    <p:sldId id="5182" r:id="rId67"/>
    <p:sldId id="5183" r:id="rId68"/>
    <p:sldId id="5184" r:id="rId69"/>
    <p:sldId id="5186" r:id="rId70"/>
    <p:sldId id="5185" r:id="rId71"/>
    <p:sldId id="5187" r:id="rId72"/>
    <p:sldId id="5188" r:id="rId73"/>
    <p:sldId id="5189" r:id="rId74"/>
    <p:sldId id="5190" r:id="rId75"/>
    <p:sldId id="5191" r:id="rId76"/>
    <p:sldId id="349" r:id="rId77"/>
    <p:sldId id="5193" r:id="rId78"/>
    <p:sldId id="5194" r:id="rId79"/>
    <p:sldId id="5195" r:id="rId80"/>
    <p:sldId id="5196" r:id="rId81"/>
    <p:sldId id="5197" r:id="rId82"/>
    <p:sldId id="5198" r:id="rId83"/>
    <p:sldId id="5199" r:id="rId84"/>
    <p:sldId id="5200" r:id="rId85"/>
    <p:sldId id="5201" r:id="rId86"/>
    <p:sldId id="5202" r:id="rId87"/>
    <p:sldId id="5204" r:id="rId88"/>
    <p:sldId id="5205" r:id="rId89"/>
    <p:sldId id="5206" r:id="rId90"/>
    <p:sldId id="5207" r:id="rId91"/>
    <p:sldId id="5208" r:id="rId92"/>
    <p:sldId id="5209" r:id="rId93"/>
    <p:sldId id="5210" r:id="rId94"/>
    <p:sldId id="5212" r:id="rId95"/>
    <p:sldId id="5213" r:id="rId96"/>
    <p:sldId id="5214" r:id="rId97"/>
    <p:sldId id="5215" r:id="rId98"/>
    <p:sldId id="5216" r:id="rId99"/>
    <p:sldId id="5217" r:id="rId100"/>
    <p:sldId id="5218" r:id="rId101"/>
    <p:sldId id="5219" r:id="rId102"/>
    <p:sldId id="5220" r:id="rId103"/>
    <p:sldId id="5221" r:id="rId104"/>
    <p:sldId id="5222" r:id="rId105"/>
    <p:sldId id="5223" r:id="rId106"/>
    <p:sldId id="5224" r:id="rId107"/>
    <p:sldId id="5225" r:id="rId108"/>
    <p:sldId id="4648" r:id="rId109"/>
    <p:sldId id="5226" r:id="rId110"/>
    <p:sldId id="5227" r:id="rId111"/>
    <p:sldId id="5228" r:id="rId112"/>
    <p:sldId id="436" r:id="rId113"/>
    <p:sldId id="5230" r:id="rId114"/>
    <p:sldId id="5231" r:id="rId115"/>
    <p:sldId id="5232" r:id="rId116"/>
    <p:sldId id="5233" r:id="rId117"/>
    <p:sldId id="5234" r:id="rId118"/>
    <p:sldId id="5235" r:id="rId119"/>
    <p:sldId id="5236" r:id="rId120"/>
    <p:sldId id="5237" r:id="rId1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84894" autoAdjust="0"/>
  </p:normalViewPr>
  <p:slideViewPr>
    <p:cSldViewPr snapToGrid="0">
      <p:cViewPr varScale="1">
        <p:scale>
          <a:sx n="56" d="100"/>
          <a:sy n="56" d="100"/>
        </p:scale>
        <p:origin x="984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6" Type="http://schemas.openxmlformats.org/officeDocument/2006/relationships/slide" Target="slides/slide14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presProps" Target="presProps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113" Type="http://schemas.openxmlformats.org/officeDocument/2006/relationships/slide" Target="slides/slide111.xml"/><Relationship Id="rId118" Type="http://schemas.openxmlformats.org/officeDocument/2006/relationships/slide" Target="slides/slide116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08" Type="http://schemas.openxmlformats.org/officeDocument/2006/relationships/slide" Target="slides/slide106.xml"/><Relationship Id="rId124" Type="http://schemas.openxmlformats.org/officeDocument/2006/relationships/viewProps" Target="viewProps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slide" Target="slides/slide112.xml"/><Relationship Id="rId119" Type="http://schemas.openxmlformats.org/officeDocument/2006/relationships/slide" Target="slides/slide117.xml"/><Relationship Id="rId44" Type="http://schemas.openxmlformats.org/officeDocument/2006/relationships/slide" Target="slides/slide42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openxmlformats.org/officeDocument/2006/relationships/slide" Target="slides/slide10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slide" Target="slides/slide102.xml"/><Relationship Id="rId120" Type="http://schemas.openxmlformats.org/officeDocument/2006/relationships/slide" Target="slides/slide118.xml"/><Relationship Id="rId125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15" Type="http://schemas.openxmlformats.org/officeDocument/2006/relationships/slide" Target="slides/slide11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slide" Target="slides/slide103.xml"/><Relationship Id="rId12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116" Type="http://schemas.openxmlformats.org/officeDocument/2006/relationships/slide" Target="slides/slide11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111" Type="http://schemas.openxmlformats.org/officeDocument/2006/relationships/slide" Target="slides/slide109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106" Type="http://schemas.openxmlformats.org/officeDocument/2006/relationships/slide" Target="slides/slide104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52" Type="http://schemas.openxmlformats.org/officeDocument/2006/relationships/slide" Target="slides/slide50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B39F0-499A-4A4F-83CC-DD7C6663EAED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1681A-1084-4E32-8AE0-3FEE24BB52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81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Step 1 – Split the runs by A’s level</a:t>
            </a:r>
          </a:p>
          <a:p>
            <a:r>
              <a:rPr lang="en-US" dirty="0"/>
              <a:t>- A = +1 runs:</a:t>
            </a:r>
          </a:p>
          <a:p>
            <a:r>
              <a:rPr lang="en-US" dirty="0"/>
              <a:t>72, 68, 83, 80</a:t>
            </a:r>
          </a:p>
          <a:p>
            <a:r>
              <a:rPr lang="en-US" dirty="0"/>
              <a:t>Sum = 303</a:t>
            </a:r>
          </a:p>
          <a:p>
            <a:r>
              <a:rPr lang="en-US" dirty="0"/>
              <a:t>- A = −1 runs:</a:t>
            </a:r>
          </a:p>
          <a:p>
            <a:r>
              <a:rPr lang="en-US" dirty="0"/>
              <a:t>60, 54, 52, 45</a:t>
            </a:r>
          </a:p>
          <a:p>
            <a:r>
              <a:rPr lang="en-US" dirty="0"/>
              <a:t>Sum = 211</a:t>
            </a:r>
          </a:p>
          <a:p>
            <a:endParaRPr lang="en-US" dirty="0"/>
          </a:p>
          <a:p>
            <a:r>
              <a:rPr lang="en-US" dirty="0"/>
              <a:t>Step 2 – Average each group</a:t>
            </a:r>
          </a:p>
          <a:p>
            <a:r>
              <a:rPr lang="en-US" dirty="0"/>
              <a:t>- Average when A = +1: 303 ÷ 4 = 75.75</a:t>
            </a:r>
          </a:p>
          <a:p>
            <a:r>
              <a:rPr lang="en-US" dirty="0"/>
              <a:t>- Average when A = −1: 211 ÷ 4 = 52.75</a:t>
            </a:r>
          </a:p>
          <a:p>
            <a:endParaRPr lang="en-US" dirty="0"/>
          </a:p>
          <a:p>
            <a:r>
              <a:rPr lang="en-US" dirty="0"/>
              <a:t>Step 3 – Effect formula</a:t>
            </a:r>
          </a:p>
          <a:p>
            <a:r>
              <a:rPr lang="en-US" dirty="0"/>
              <a:t>Effect of A = (Average at +1) − (Average at −1)</a:t>
            </a:r>
          </a:p>
          <a:p>
            <a:r>
              <a:rPr lang="en-US" dirty="0"/>
              <a:t>= 75.75 − 52.75</a:t>
            </a:r>
          </a:p>
          <a:p>
            <a:r>
              <a:rPr lang="en-US" dirty="0"/>
              <a:t>= 23.0</a:t>
            </a:r>
          </a:p>
          <a:p>
            <a:endParaRPr lang="en-US" dirty="0"/>
          </a:p>
          <a:p>
            <a:r>
              <a:rPr lang="en-US" b="1" dirty="0"/>
              <a:t>Result</a:t>
            </a:r>
          </a:p>
          <a:p>
            <a:r>
              <a:rPr lang="en-US" dirty="0"/>
              <a:t>The effect of factor A is 23.</a:t>
            </a:r>
          </a:p>
          <a:p>
            <a:r>
              <a:rPr lang="en-US" dirty="0"/>
              <a:t>That means increasing A from low to high boosts the response by an average of 23 units.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48528F-82B6-4DD2-BA7A-DE9400DBEB8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7021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Senior leader who sponsors the project</a:t>
            </a:r>
          </a:p>
          <a:p>
            <a:r>
              <a:rPr lang="en-US" dirty="0"/>
              <a:t>- Has authority to remove organizational roadblocks</a:t>
            </a:r>
          </a:p>
          <a:p>
            <a:r>
              <a:rPr lang="en-US" dirty="0"/>
              <a:t>- Ensures project aligns with strategic goals</a:t>
            </a:r>
          </a:p>
          <a:p>
            <a:r>
              <a:rPr lang="en-US" dirty="0"/>
              <a:t>- Supports team when issues exceed Project Leader’s control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Process Owner: Owns process, doesn’t typically remove major obstacles</a:t>
            </a:r>
          </a:p>
          <a:p>
            <a:r>
              <a:rPr lang="en-US" dirty="0"/>
              <a:t>- Project Leader: Manages execution, escalates but lacks top authority</a:t>
            </a:r>
          </a:p>
          <a:p>
            <a:r>
              <a:rPr lang="en-US" dirty="0"/>
              <a:t>- Master Black Belt: Provides technical/method guidance, not organizational power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223749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Attribute data refers to countable outcomes like </a:t>
            </a:r>
            <a:r>
              <a:rPr lang="en-US" b="1" dirty="0"/>
              <a:t>pass/fail</a:t>
            </a:r>
            <a:r>
              <a:rPr lang="en-US" dirty="0"/>
              <a:t> or </a:t>
            </a:r>
            <a:r>
              <a:rPr lang="en-US" b="1" dirty="0"/>
              <a:t>defective/non-defective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 this case, the </a:t>
            </a:r>
            <a:r>
              <a:rPr lang="en-US" b="1" dirty="0"/>
              <a:t>how many eggs inspector is counting are rejected</a:t>
            </a:r>
            <a:r>
              <a:rPr lang="en-US" dirty="0"/>
              <a:t>, not measuring physical properties.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makes it </a:t>
            </a:r>
            <a:r>
              <a:rPr lang="en-US" b="1" dirty="0"/>
              <a:t>attribute data</a:t>
            </a:r>
            <a:r>
              <a:rPr lang="en-US" dirty="0"/>
              <a:t>, commonly used in quality control to track defects and calculate metrics like </a:t>
            </a:r>
            <a:r>
              <a:rPr lang="en-US" b="1" dirty="0"/>
              <a:t>yield</a:t>
            </a:r>
            <a:r>
              <a:rPr lang="en-US" dirty="0"/>
              <a:t> or </a:t>
            </a:r>
            <a:r>
              <a:rPr lang="en-US" b="1" dirty="0"/>
              <a:t>DPMO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14517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dirty="0"/>
              <a:t>In a </a:t>
            </a:r>
            <a:r>
              <a:rPr lang="en-US" b="1" dirty="0"/>
              <a:t>2-level full factorial design</a:t>
            </a:r>
            <a:r>
              <a:rPr lang="en-US" dirty="0"/>
              <a:t>, the number of </a:t>
            </a:r>
            <a:r>
              <a:rPr lang="en-US" b="1" dirty="0"/>
              <a:t>contrasts</a:t>
            </a:r>
            <a:r>
              <a:rPr lang="en-US" dirty="0"/>
              <a:t> (main effects + interactions) is calculated as:</a:t>
            </a:r>
          </a:p>
          <a:p>
            <a:r>
              <a:rPr lang="en-US" dirty="0"/>
              <a:t>Total contrasts = 2^k - 1 ]</a:t>
            </a:r>
          </a:p>
          <a:p>
            <a:endParaRPr lang="en-US" dirty="0"/>
          </a:p>
          <a:p>
            <a:r>
              <a:rPr lang="en-US" dirty="0"/>
              <a:t>Where:</a:t>
            </a:r>
          </a:p>
          <a:p>
            <a:r>
              <a:rPr lang="en-US" dirty="0"/>
              <a:t>( k = ) number of factors</a:t>
            </a:r>
          </a:p>
          <a:p>
            <a:r>
              <a:rPr lang="en-US" dirty="0"/>
              <a:t>( 2^k = ) total number of treatment combinations</a:t>
            </a:r>
          </a:p>
          <a:p>
            <a:r>
              <a:rPr lang="en-US" dirty="0"/>
              <a:t>Subtract 1 to exclude the grand mean (overall average)</a:t>
            </a:r>
          </a:p>
          <a:p>
            <a:endParaRPr lang="en-US" b="1" dirty="0"/>
          </a:p>
          <a:p>
            <a:r>
              <a:rPr lang="en-US" b="1" dirty="0"/>
              <a:t>For 4 factors:</a:t>
            </a:r>
          </a:p>
          <a:p>
            <a:r>
              <a:rPr lang="en-US" dirty="0"/>
              <a:t>[ 2^4 - 1 = 16 - 1 = 15 \text{ contrasts} ]</a:t>
            </a:r>
          </a:p>
          <a:p>
            <a:r>
              <a:rPr lang="en-US" dirty="0"/>
              <a:t>These 15 contrasts include:</a:t>
            </a:r>
          </a:p>
          <a:p>
            <a:r>
              <a:rPr lang="en-US" b="1" dirty="0"/>
              <a:t>4 main effects</a:t>
            </a:r>
            <a:r>
              <a:rPr lang="en-US" dirty="0"/>
              <a:t> (A, B, C, D)</a:t>
            </a:r>
          </a:p>
          <a:p>
            <a:r>
              <a:rPr lang="en-US" b="1" dirty="0"/>
              <a:t>6 two-way interactions</a:t>
            </a:r>
            <a:r>
              <a:rPr lang="en-US" dirty="0"/>
              <a:t> (AB, AC, AD, BC, BD, CD)</a:t>
            </a:r>
          </a:p>
          <a:p>
            <a:r>
              <a:rPr lang="en-US" b="1" dirty="0"/>
              <a:t>4 three-way interactions</a:t>
            </a:r>
            <a:r>
              <a:rPr lang="en-US" dirty="0"/>
              <a:t> (ABC, ABD, ACD, BCD)</a:t>
            </a:r>
          </a:p>
          <a:p>
            <a:r>
              <a:rPr lang="en-US" b="1" dirty="0"/>
              <a:t>1 four-way interaction</a:t>
            </a:r>
            <a:r>
              <a:rPr lang="en-US" dirty="0"/>
              <a:t> (ABCD)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916206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Control charting</a:t>
            </a:r>
            <a:r>
              <a:rPr lang="en-US" dirty="0"/>
              <a:t> is primarily used for </a:t>
            </a:r>
            <a:r>
              <a:rPr lang="en-US" b="1" dirty="0"/>
              <a:t>monitoring process stability over time</a:t>
            </a:r>
            <a:r>
              <a:rPr lang="en-US" dirty="0"/>
              <a:t>, not for directly identifying the </a:t>
            </a:r>
            <a:r>
              <a:rPr lang="en-US" b="1" dirty="0"/>
              <a:t>root cause</a:t>
            </a:r>
            <a:r>
              <a:rPr lang="en-US" dirty="0"/>
              <a:t> of a problem. While it can signal that a problem exists (e.g., a process is out of control), it doesn't </a:t>
            </a:r>
            <a:r>
              <a:rPr lang="en-US" b="1" dirty="0"/>
              <a:t>diagnose</a:t>
            </a:r>
            <a:r>
              <a:rPr lang="en-US" dirty="0"/>
              <a:t> the cause.</a:t>
            </a:r>
          </a:p>
          <a:p>
            <a:endParaRPr lang="en-US" dirty="0"/>
          </a:p>
          <a:p>
            <a:r>
              <a:rPr lang="en-US" b="1" dirty="0"/>
              <a:t>Effective root cause analysis techniques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Data analysis</a:t>
            </a:r>
            <a:r>
              <a:rPr lang="en-US" dirty="0"/>
              <a:t> – Examining patterns, trends, and metrics to uncover contributing factors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Operator observation</a:t>
            </a:r>
            <a:r>
              <a:rPr lang="en-US" dirty="0"/>
              <a:t> – Watching how tasks are performed to identify errors or inefficiencies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Pareto analysis causes based on</a:t>
            </a:r>
            <a:r>
              <a:rPr lang="en-US" dirty="0"/>
              <a:t> – Prioritizing frequency or impact (80/20 rule)</a:t>
            </a:r>
          </a:p>
          <a:p>
            <a:endParaRPr lang="en-US" b="1" dirty="0"/>
          </a:p>
          <a:p>
            <a:r>
              <a:rPr lang="en-US" b="1" dirty="0"/>
              <a:t>What control charts do: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Track variation over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Detect shifts, trends, or out-of-control conditions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 decide — but </a:t>
            </a:r>
            <a:r>
              <a:rPr lang="en-US" b="1" dirty="0"/>
              <a:t>not how when to investigate to investigate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01744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OEE measures how efficiently a machine is running compared to its </a:t>
            </a:r>
            <a:r>
              <a:rPr lang="en-US" b="1" dirty="0"/>
              <a:t>ideal performance</a:t>
            </a:r>
            <a:r>
              <a:rPr lang="en-US" dirty="0"/>
              <a:t>.</a:t>
            </a:r>
          </a:p>
          <a:p>
            <a:r>
              <a:rPr lang="en-US" dirty="0"/>
              <a:t>It combines </a:t>
            </a:r>
            <a:r>
              <a:rPr lang="en-US" b="1" dirty="0"/>
              <a:t>Availability</a:t>
            </a:r>
            <a:r>
              <a:rPr lang="en-US" dirty="0"/>
              <a:t>, </a:t>
            </a:r>
            <a:r>
              <a:rPr lang="en-US" b="1" dirty="0"/>
              <a:t>Performance</a:t>
            </a:r>
            <a:r>
              <a:rPr lang="en-US" dirty="0"/>
              <a:t>, and </a:t>
            </a:r>
            <a:r>
              <a:rPr lang="en-US" b="1" dirty="0"/>
              <a:t>Quality</a:t>
            </a:r>
            <a:r>
              <a:rPr lang="en-US" dirty="0"/>
              <a:t> into a single metric.</a:t>
            </a:r>
          </a:p>
          <a:p>
            <a:endParaRPr lang="en-US" dirty="0"/>
          </a:p>
          <a:p>
            <a:r>
              <a:rPr lang="en-US" dirty="0"/>
              <a:t>A high OEE means the machine has </a:t>
            </a:r>
            <a:r>
              <a:rPr lang="en-US" b="1" dirty="0"/>
              <a:t>minimal downtime</a:t>
            </a:r>
            <a:r>
              <a:rPr lang="en-US" dirty="0"/>
              <a:t>, runs </a:t>
            </a:r>
            <a:r>
              <a:rPr lang="en-US" b="1" dirty="0"/>
              <a:t>at optimal speed</a:t>
            </a:r>
            <a:r>
              <a:rPr lang="en-US" dirty="0"/>
              <a:t>, and produces </a:t>
            </a:r>
            <a:r>
              <a:rPr lang="en-US" b="1" dirty="0"/>
              <a:t>few defects</a:t>
            </a:r>
            <a:r>
              <a:rPr lang="en-US" dirty="0"/>
              <a:t>.</a:t>
            </a:r>
          </a:p>
          <a:p>
            <a:r>
              <a:rPr lang="en-US" dirty="0"/>
              <a:t>It reflects </a:t>
            </a:r>
            <a:r>
              <a:rPr lang="en-US" b="1" dirty="0"/>
              <a:t>effective utilization</a:t>
            </a:r>
            <a:r>
              <a:rPr lang="en-US" dirty="0"/>
              <a:t> of equipment, not just uptime or maintenance status.</a:t>
            </a:r>
          </a:p>
          <a:p>
            <a:endParaRPr lang="en-US" b="1" dirty="0"/>
          </a:p>
          <a:p>
            <a:r>
              <a:rPr lang="en-US" b="1" dirty="0"/>
              <a:t>OEE Formula:</a:t>
            </a:r>
            <a:br>
              <a:rPr lang="en-US" dirty="0"/>
            </a:br>
            <a:r>
              <a:rPr lang="en-US" dirty="0"/>
              <a:t>OEE = Availability × Performance × Quality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8597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U Chart</a:t>
            </a:r>
            <a:r>
              <a:rPr lang="en-US" dirty="0"/>
              <a:t> is a type of control chart used in statistical process control.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It monitors the </a:t>
            </a:r>
            <a:r>
              <a:rPr lang="en-US" b="1" dirty="0"/>
              <a:t>average number of defects per unit</a:t>
            </a:r>
            <a:r>
              <a:rPr lang="en-US" dirty="0"/>
              <a:t> (e.g., per part, item, or batch).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Useful when the </a:t>
            </a:r>
            <a:r>
              <a:rPr lang="en-US" b="1" dirty="0"/>
              <a:t>sample size varies</a:t>
            </a:r>
            <a:r>
              <a:rPr lang="en-US" dirty="0"/>
              <a:t>, and defects can occur </a:t>
            </a:r>
            <a:r>
              <a:rPr lang="en-US" b="1" dirty="0"/>
              <a:t>multiple times per unit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Ideal for tracking </a:t>
            </a:r>
            <a:r>
              <a:rPr lang="en-US" b="1" dirty="0"/>
              <a:t>nonconformities</a:t>
            </a:r>
            <a:r>
              <a:rPr lang="en-US" dirty="0"/>
              <a:t> in complex products or processes.</a:t>
            </a:r>
          </a:p>
          <a:p>
            <a:endParaRPr lang="en-US" b="1" dirty="0"/>
          </a:p>
          <a:p>
            <a:r>
              <a:rPr lang="en-US" b="1" dirty="0"/>
              <a:t>Key Formula:</a:t>
            </a:r>
            <a:br>
              <a:rPr lang="en-US" dirty="0"/>
            </a:br>
            <a:r>
              <a:rPr lang="en-US" dirty="0"/>
              <a:t>U = Total number of defects / Total number of units inspected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21689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Visual communication</a:t>
            </a:r>
            <a:r>
              <a:rPr lang="en-US" dirty="0"/>
              <a:t>—through pictures, charts, and diagrams—is the most universally understood method.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It </a:t>
            </a:r>
            <a:r>
              <a:rPr lang="en-US" b="1" dirty="0"/>
              <a:t>transcends language barriers</a:t>
            </a:r>
            <a:r>
              <a:rPr lang="en-US" dirty="0"/>
              <a:t>, making complex ideas easier to grasp across cultures and literacy levels.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Widely used in </a:t>
            </a:r>
            <a:r>
              <a:rPr lang="en-US" b="1" dirty="0"/>
              <a:t>engineering, business, education</a:t>
            </a:r>
            <a:r>
              <a:rPr lang="en-US" dirty="0"/>
              <a:t>, and </a:t>
            </a:r>
            <a:r>
              <a:rPr lang="en-US" b="1" dirty="0"/>
              <a:t>global collaboration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Supports </a:t>
            </a:r>
            <a:r>
              <a:rPr lang="en-US" b="1" dirty="0"/>
              <a:t>quick comprehension</a:t>
            </a:r>
            <a:r>
              <a:rPr lang="en-US" dirty="0"/>
              <a:t>, especially in presentations, training, and technical documentation.</a:t>
            </a:r>
          </a:p>
          <a:p>
            <a:endParaRPr lang="en-US" b="1" dirty="0"/>
          </a:p>
          <a:p>
            <a:r>
              <a:rPr lang="en-US" b="1" dirty="0"/>
              <a:t>Examples:</a:t>
            </a:r>
            <a:endParaRPr lang="en-US" dirty="0"/>
          </a:p>
          <a:p>
            <a:r>
              <a:rPr lang="en-US" dirty="0"/>
              <a:t>Flowcharts, infographics, process diagrams, dashboards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90783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How to Use Minitab to Calculate This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Go to </a:t>
            </a:r>
            <a:r>
              <a:rPr lang="en-US" b="1" dirty="0"/>
              <a:t>Stat &gt; Basic Statistics &gt; 1-Sample t</a:t>
            </a:r>
            <a:endParaRPr lang="en-US" dirty="0"/>
          </a:p>
          <a:p>
            <a:pPr lvl="0"/>
            <a:r>
              <a:rPr lang="en-US" dirty="0"/>
              <a:t>Choose </a:t>
            </a:r>
            <a:r>
              <a:rPr lang="en-US" b="1" dirty="0"/>
              <a:t>Summarized data</a:t>
            </a:r>
            <a:endParaRPr lang="en-US" dirty="0"/>
          </a:p>
          <a:p>
            <a:pPr lvl="0"/>
            <a:r>
              <a:rPr lang="en-US" dirty="0"/>
              <a:t>Enter: </a:t>
            </a:r>
          </a:p>
          <a:p>
            <a:pPr lvl="1"/>
            <a:r>
              <a:rPr lang="en-US" dirty="0"/>
              <a:t>Sample size = 10</a:t>
            </a:r>
          </a:p>
          <a:p>
            <a:pPr lvl="1"/>
            <a:r>
              <a:rPr lang="en-US" dirty="0"/>
              <a:t>Mean = 86</a:t>
            </a:r>
          </a:p>
          <a:p>
            <a:pPr lvl="1"/>
            <a:r>
              <a:rPr lang="en-US" dirty="0"/>
              <a:t>Standard deviation = 3.5</a:t>
            </a:r>
          </a:p>
          <a:p>
            <a:pPr lvl="0"/>
            <a:r>
              <a:rPr lang="en-US" dirty="0"/>
              <a:t>Click </a:t>
            </a:r>
            <a:r>
              <a:rPr lang="en-US" b="1" dirty="0"/>
              <a:t>OK</a:t>
            </a:r>
          </a:p>
          <a:p>
            <a:pPr lvl="0"/>
            <a:endParaRPr lang="en-US" dirty="0"/>
          </a:p>
          <a:p>
            <a:r>
              <a:rPr lang="en-US" b="1" dirty="0"/>
              <a:t>View Results</a:t>
            </a:r>
            <a:endParaRPr lang="en-US" dirty="0"/>
          </a:p>
          <a:p>
            <a:pPr lvl="1"/>
            <a:r>
              <a:rPr lang="en-US" dirty="0"/>
              <a:t>Minitab will display the </a:t>
            </a:r>
            <a:r>
              <a:rPr lang="en-US" b="1" dirty="0"/>
              <a:t>95% confidence interval</a:t>
            </a:r>
            <a:r>
              <a:rPr lang="en-US" dirty="0"/>
              <a:t> in the output window.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48528F-82B6-4DD2-BA7A-DE9400DBEB8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953046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dirty="0"/>
              <a:t>A </a:t>
            </a:r>
            <a:r>
              <a:rPr lang="en-US" b="1" dirty="0"/>
              <a:t>project board</a:t>
            </a:r>
            <a:r>
              <a:rPr lang="en-US" dirty="0"/>
              <a:t> is responsible for </a:t>
            </a:r>
            <a:r>
              <a:rPr lang="en-US" b="1" dirty="0"/>
              <a:t>governance and oversight</a:t>
            </a:r>
            <a:r>
              <a:rPr lang="en-US" dirty="0"/>
              <a:t> of a project. It typically: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Selects the project leader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Assigns resources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Escalates issues</a:t>
            </a:r>
            <a:r>
              <a:rPr lang="en-US" dirty="0"/>
              <a:t> when needed</a:t>
            </a:r>
          </a:p>
          <a:p>
            <a:endParaRPr lang="en-US" dirty="0"/>
          </a:p>
          <a:p>
            <a:r>
              <a:rPr lang="en-US" dirty="0"/>
              <a:t>However, the </a:t>
            </a:r>
            <a:r>
              <a:rPr lang="en-US" b="1" dirty="0"/>
              <a:t>problem or opportunity</a:t>
            </a:r>
            <a:r>
              <a:rPr lang="en-US" dirty="0"/>
              <a:t> is usually identified </a:t>
            </a:r>
            <a:r>
              <a:rPr lang="en-US" b="1" dirty="0"/>
              <a:t>before</a:t>
            </a:r>
            <a:r>
              <a:rPr lang="en-US" dirty="0"/>
              <a:t> the board is formed—often by stakeholders, business analysts, or operational teams.</a:t>
            </a:r>
          </a:p>
          <a:p>
            <a:endParaRPr lang="en-US" dirty="0"/>
          </a:p>
          <a:p>
            <a:r>
              <a:rPr lang="en-US" dirty="0"/>
              <a:t>The board's role is to </a:t>
            </a:r>
            <a:r>
              <a:rPr lang="en-US" b="1" dirty="0"/>
              <a:t>approve and support</a:t>
            </a:r>
            <a:r>
              <a:rPr lang="en-US" dirty="0"/>
              <a:t> the project, not to define the problem itself.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001413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dirty="0"/>
              <a:t>The distribution of the sample average X̄ = (x₁ + x₂ + ... + xₙ) ÷ n approaches a normal distribution with:</a:t>
            </a:r>
          </a:p>
          <a:p>
            <a:r>
              <a:rPr lang="en-US" dirty="0"/>
              <a:t>- Mean = μ</a:t>
            </a:r>
          </a:p>
          <a:p>
            <a:r>
              <a:rPr lang="en-US" dirty="0"/>
              <a:t>- Standard deviation = σ ÷ √n</a:t>
            </a:r>
          </a:p>
          <a:p>
            <a:endParaRPr lang="en-US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CLT applies even if the original variable X is not normally distributed</a:t>
            </a:r>
          </a:p>
          <a:p>
            <a:r>
              <a:rPr lang="en-US" dirty="0"/>
              <a:t>- As n gets larger, the distribution of X̄ becomes approximately normal</a:t>
            </a:r>
          </a:p>
          <a:p>
            <a:r>
              <a:rPr lang="en-US" dirty="0"/>
              <a:t>- This allows us to use normal-based confidence intervals and hypothesis tests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23535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US" b="1" dirty="0"/>
          </a:p>
          <a:p>
            <a:r>
              <a:rPr lang="en-US" b="1" dirty="0"/>
              <a:t>Type I error</a:t>
            </a:r>
            <a:r>
              <a:rPr lang="en-US" dirty="0"/>
              <a:t> occurs when a </a:t>
            </a:r>
            <a:r>
              <a:rPr lang="en-US" b="1" dirty="0"/>
              <a:t>true null hypothesis is wrongly rejected</a:t>
            </a:r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alpha risk (α)</a:t>
            </a:r>
            <a:r>
              <a:rPr lang="en-US" dirty="0"/>
              <a:t> represents the </a:t>
            </a:r>
            <a:r>
              <a:rPr lang="en-US" b="1" dirty="0"/>
              <a:t>probability of making this error</a:t>
            </a:r>
            <a:endParaRPr lang="en-US" dirty="0"/>
          </a:p>
          <a:p>
            <a:r>
              <a:rPr lang="en-US" dirty="0"/>
              <a:t>Common alpha levels: </a:t>
            </a:r>
            <a:r>
              <a:rPr lang="en-US" b="1" dirty="0"/>
              <a:t>0.05 (5%)</a:t>
            </a:r>
            <a:r>
              <a:rPr lang="en-US" dirty="0"/>
              <a:t>, </a:t>
            </a:r>
            <a:r>
              <a:rPr lang="en-US" b="1" dirty="0"/>
              <a:t>0.01 (1%)</a:t>
            </a:r>
            <a:endParaRPr lang="en-US" dirty="0"/>
          </a:p>
          <a:p>
            <a:r>
              <a:rPr lang="en-US" dirty="0"/>
              <a:t>It defines the </a:t>
            </a:r>
            <a:r>
              <a:rPr lang="en-US" b="1" dirty="0"/>
              <a:t>threshold for statistical significance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Quick Definitions:</a:t>
            </a:r>
            <a:endParaRPr lang="en-US" dirty="0"/>
          </a:p>
          <a:p>
            <a:r>
              <a:rPr lang="en-US" b="1" dirty="0"/>
              <a:t>Alpha risk (Type I error):</a:t>
            </a:r>
            <a:r>
              <a:rPr lang="en-US" dirty="0"/>
              <a:t> Rejecting a true null</a:t>
            </a:r>
          </a:p>
          <a:p>
            <a:r>
              <a:rPr lang="en-US" b="1" dirty="0"/>
              <a:t>Beta risk (Type II error):</a:t>
            </a:r>
            <a:r>
              <a:rPr lang="en-US" dirty="0"/>
              <a:t> Failing to reject a false null</a:t>
            </a:r>
          </a:p>
          <a:p>
            <a:r>
              <a:rPr lang="en-US" b="1" dirty="0"/>
              <a:t>Confidence level:</a:t>
            </a:r>
            <a:r>
              <a:rPr lang="en-US" dirty="0"/>
              <a:t> 1 − α</a:t>
            </a:r>
          </a:p>
          <a:p>
            <a:r>
              <a:rPr lang="en-US" b="1" dirty="0"/>
              <a:t>Power:</a:t>
            </a:r>
            <a:r>
              <a:rPr lang="en-US" dirty="0"/>
              <a:t> 1 − β (probability of detecting a true effect)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1485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Top management supporting &amp; leading the implementation</a:t>
            </a:r>
          </a:p>
          <a:p>
            <a:endParaRPr lang="en-US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Sets vision, urgency, and alignment with strategy</a:t>
            </a:r>
          </a:p>
          <a:p>
            <a:r>
              <a:rPr lang="en-US" dirty="0"/>
              <a:t>- Controls resources (budget, staff, cross‑team cooperation)</a:t>
            </a:r>
          </a:p>
          <a:p>
            <a:r>
              <a:rPr lang="en-US" dirty="0"/>
              <a:t>- Drives cultural adoption by modeling Lean Six Sigma principles</a:t>
            </a:r>
          </a:p>
          <a:p>
            <a:r>
              <a:rPr lang="en-US" dirty="0"/>
              <a:t>- Overcomes resistance and keeps priorities on track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Necessary resources: Important, but leadership secures &amp; directs them</a:t>
            </a:r>
          </a:p>
          <a:p>
            <a:r>
              <a:rPr lang="en-US" dirty="0"/>
              <a:t>- Clear customer requirements: Essential, but meaningless without leader commitment</a:t>
            </a:r>
          </a:p>
          <a:p>
            <a:r>
              <a:rPr lang="en-US" dirty="0"/>
              <a:t>- Extensive training: Builds skills, but impact is limited without top‑level mandate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09288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Steps in Minitab:</a:t>
            </a:r>
            <a:endParaRPr lang="en-US" dirty="0"/>
          </a:p>
          <a:p>
            <a:r>
              <a:rPr lang="en-US" b="1" dirty="0"/>
              <a:t>Enter the Data</a:t>
            </a:r>
            <a:endParaRPr lang="en-US" dirty="0"/>
          </a:p>
          <a:p>
            <a:pPr lvl="1"/>
            <a:r>
              <a:rPr lang="en-US" dirty="0"/>
              <a:t>Open Minitab</a:t>
            </a:r>
          </a:p>
          <a:p>
            <a:pPr lvl="1"/>
            <a:r>
              <a:rPr lang="en-US" dirty="0"/>
              <a:t>In </a:t>
            </a:r>
            <a:r>
              <a:rPr lang="en-US" b="1" dirty="0"/>
              <a:t>Column C1</a:t>
            </a:r>
            <a:r>
              <a:rPr lang="en-US" dirty="0"/>
              <a:t>, enter the Age values (X)</a:t>
            </a:r>
          </a:p>
          <a:p>
            <a:pPr lvl="1"/>
            <a:r>
              <a:rPr lang="en-US" dirty="0"/>
              <a:t>In </a:t>
            </a:r>
            <a:r>
              <a:rPr lang="en-US" b="1" dirty="0"/>
              <a:t>Column C2</a:t>
            </a:r>
            <a:r>
              <a:rPr lang="en-US" dirty="0"/>
              <a:t>, enter the Blood Pressure values (Y)</a:t>
            </a:r>
          </a:p>
          <a:p>
            <a:r>
              <a:rPr lang="en-US" b="1" dirty="0"/>
              <a:t>Run the Correlation Analysis</a:t>
            </a:r>
            <a:endParaRPr lang="en-US" dirty="0"/>
          </a:p>
          <a:p>
            <a:pPr lvl="1"/>
            <a:r>
              <a:rPr lang="en-US" dirty="0"/>
              <a:t>Go to </a:t>
            </a:r>
            <a:r>
              <a:rPr lang="en-US" b="1" dirty="0"/>
              <a:t>Stat &gt; Basic Statistics &gt; Correlation</a:t>
            </a:r>
            <a:endParaRPr lang="en-US" dirty="0"/>
          </a:p>
          <a:p>
            <a:pPr lvl="1"/>
            <a:r>
              <a:rPr lang="en-US" dirty="0"/>
              <a:t>Select both columns (C1 and C2)</a:t>
            </a:r>
          </a:p>
          <a:p>
            <a:pPr lvl="1"/>
            <a:r>
              <a:rPr lang="en-US" dirty="0"/>
              <a:t>Click </a:t>
            </a:r>
            <a:r>
              <a:rPr lang="en-US" b="1" dirty="0"/>
              <a:t>OK</a:t>
            </a:r>
            <a:endParaRPr lang="en-US" dirty="0"/>
          </a:p>
          <a:p>
            <a:r>
              <a:rPr lang="en-US" b="1" dirty="0"/>
              <a:t>Interpret the Output</a:t>
            </a:r>
            <a:endParaRPr lang="en-US" dirty="0"/>
          </a:p>
          <a:p>
            <a:pPr lvl="1"/>
            <a:r>
              <a:rPr lang="en-US" dirty="0"/>
              <a:t>Minitab will display the </a:t>
            </a:r>
            <a:r>
              <a:rPr lang="en-US" b="1" dirty="0"/>
              <a:t>Pearson correlation coefficient (r)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What r Tells You:</a:t>
            </a:r>
            <a:endParaRPr lang="en-US" dirty="0"/>
          </a:p>
          <a:p>
            <a:r>
              <a:rPr lang="en-US" b="1" dirty="0"/>
              <a:t>r &gt; 0</a:t>
            </a:r>
            <a:r>
              <a:rPr lang="en-US" dirty="0"/>
              <a:t>: Positive correlation (as age increases, blood pressure tends to increase)</a:t>
            </a:r>
          </a:p>
          <a:p>
            <a:r>
              <a:rPr lang="en-US" b="1" dirty="0"/>
              <a:t>r close to 1</a:t>
            </a:r>
            <a:r>
              <a:rPr lang="en-US" dirty="0"/>
              <a:t>: Strong linear relationship</a:t>
            </a:r>
          </a:p>
          <a:p>
            <a:r>
              <a:rPr lang="en-US" b="1" dirty="0"/>
              <a:t>r close to 0</a:t>
            </a:r>
            <a:r>
              <a:rPr lang="en-US" dirty="0"/>
              <a:t>: Weak or no linear relationship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458C50-D706-4A0F-824E-2D28D5C0838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79867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original correlation coefficient was </a:t>
            </a:r>
            <a:r>
              <a:rPr lang="en-US" b="1" dirty="0"/>
              <a:t>0.39</a:t>
            </a:r>
            <a:r>
              <a:rPr lang="en-US" dirty="0"/>
              <a:t>, with a </a:t>
            </a:r>
            <a:r>
              <a:rPr lang="en-US" b="1" dirty="0"/>
              <a:t>p-value of 0.041</a:t>
            </a:r>
            <a:r>
              <a:rPr lang="en-US" dirty="0"/>
              <a:t>, indicating a </a:t>
            </a:r>
            <a:r>
              <a:rPr lang="en-US" b="1" dirty="0"/>
              <a:t>statistically significant</a:t>
            </a:r>
            <a:r>
              <a:rPr lang="en-US" dirty="0"/>
              <a:t> positive relationship.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However, the </a:t>
            </a:r>
            <a:r>
              <a:rPr lang="en-US" b="1" dirty="0"/>
              <a:t>weight measurements had high variation</a:t>
            </a:r>
            <a:r>
              <a:rPr lang="en-US" dirty="0"/>
              <a:t>, which likely introduced </a:t>
            </a:r>
            <a:r>
              <a:rPr lang="en-US" b="1" dirty="0"/>
              <a:t>noise</a:t>
            </a:r>
            <a:r>
              <a:rPr lang="en-US" dirty="0"/>
              <a:t> and weakened the observed correlation.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Once the </a:t>
            </a:r>
            <a:r>
              <a:rPr lang="en-US" b="1" dirty="0"/>
              <a:t>measurement error was reduced</a:t>
            </a:r>
            <a:r>
              <a:rPr lang="en-US" dirty="0"/>
              <a:t>, the </a:t>
            </a:r>
            <a:r>
              <a:rPr lang="en-US" b="1" dirty="0"/>
              <a:t>true relationship</a:t>
            </a:r>
            <a:r>
              <a:rPr lang="en-US" dirty="0"/>
              <a:t> between weight and fuel consumption became clearer.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leads to a </a:t>
            </a:r>
            <a:r>
              <a:rPr lang="en-US" b="1" dirty="0"/>
              <a:t>stronger correlation</a:t>
            </a:r>
            <a:r>
              <a:rPr lang="en-US" dirty="0"/>
              <a:t>, so the recalculated coefficient would be </a:t>
            </a:r>
            <a:r>
              <a:rPr lang="en-US" b="1" dirty="0"/>
              <a:t>higher than 0.39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Key Concept:</a:t>
            </a:r>
          </a:p>
          <a:p>
            <a:r>
              <a:rPr lang="en-US" b="1" dirty="0"/>
              <a:t>Reducing measurement error improves data quality</a:t>
            </a:r>
            <a:r>
              <a:rPr lang="en-US" dirty="0"/>
              <a:t>, which often results in </a:t>
            </a:r>
            <a:r>
              <a:rPr lang="en-US" b="1" dirty="0"/>
              <a:t>stronger and more accurate correlations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420143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b="1" dirty="0"/>
              <a:t>Out of Control Action Plan (OCAP)</a:t>
            </a:r>
            <a:r>
              <a:rPr lang="en-US" dirty="0"/>
              <a:t> defines specific steps to take when KPIs deviate from acceptable limits. It includes: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Immediate corrective actions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Roles and responsibilities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Escalation procedures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OCAP ensures process stability and helps sustain improvements after project completion.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15080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Poka Yoke</a:t>
            </a:r>
            <a:r>
              <a:rPr lang="en-US" dirty="0"/>
              <a:t> means </a:t>
            </a:r>
            <a:r>
              <a:rPr lang="en-US" i="1" dirty="0"/>
              <a:t>mistake-proofing</a:t>
            </a:r>
            <a:r>
              <a:rPr lang="en-US" dirty="0"/>
              <a:t> and is used to </a:t>
            </a:r>
            <a:r>
              <a:rPr lang="en-US" b="1" dirty="0"/>
              <a:t>prevent errors before they happen</a:t>
            </a:r>
            <a:r>
              <a:rPr lang="en-US" dirty="0"/>
              <a:t>. It helps design processes that </a:t>
            </a:r>
            <a:r>
              <a:rPr lang="en-US" b="1" dirty="0"/>
              <a:t>eliminate defects at the source</a:t>
            </a:r>
            <a:r>
              <a:rPr lang="en-US" dirty="0"/>
              <a:t>, aiming for </a:t>
            </a:r>
            <a:r>
              <a:rPr lang="en-US" b="1" dirty="0"/>
              <a:t>zero defects</a:t>
            </a:r>
            <a:r>
              <a:rPr lang="en-US" dirty="0"/>
              <a:t> rather than relying on inspection.</a:t>
            </a:r>
          </a:p>
          <a:p>
            <a:endParaRPr lang="en-US" i="1" dirty="0"/>
          </a:p>
          <a:p>
            <a:r>
              <a:rPr lang="en-US" i="1" dirty="0"/>
              <a:t>Common examples include jigs, sensors, or design features that make incorrect operation impossible.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475461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Just in Time (JIT)</a:t>
            </a:r>
            <a:r>
              <a:rPr lang="en-US" dirty="0"/>
              <a:t> is a Lean strategy focused on producing only what is needed, when it's needed, and in the exact quantity required. It is built on three key principles:</a:t>
            </a:r>
          </a:p>
          <a:p>
            <a:r>
              <a:rPr lang="en-US" b="1" dirty="0"/>
              <a:t>Takt Time</a:t>
            </a:r>
            <a:r>
              <a:rPr lang="en-US" dirty="0"/>
              <a:t> – Matches production rate to customer demand.</a:t>
            </a:r>
          </a:p>
          <a:p>
            <a:r>
              <a:rPr lang="en-US" b="1" dirty="0"/>
              <a:t>Flow</a:t>
            </a:r>
            <a:r>
              <a:rPr lang="en-US" dirty="0"/>
              <a:t> – Ensures smooth and continuous movement of materials.</a:t>
            </a:r>
          </a:p>
          <a:p>
            <a:r>
              <a:rPr lang="en-US" b="1" dirty="0"/>
              <a:t>Pull</a:t>
            </a:r>
            <a:r>
              <a:rPr lang="en-US" dirty="0"/>
              <a:t> – Triggers production based on actual demand, not forecasts.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79988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US" b="1" dirty="0"/>
          </a:p>
          <a:p>
            <a:r>
              <a:rPr lang="en-US" b="1" dirty="0"/>
              <a:t>Net time per shift:</a:t>
            </a:r>
            <a:br>
              <a:rPr lang="en-US" dirty="0"/>
            </a:br>
            <a:r>
              <a:rPr lang="en-US" dirty="0"/>
              <a:t>8 </a:t>
            </a:r>
            <a:r>
              <a:rPr lang="en-US" dirty="0" err="1"/>
              <a:t>hrs</a:t>
            </a:r>
            <a:r>
              <a:rPr lang="en-US" dirty="0"/>
              <a:t> − 1 </a:t>
            </a:r>
            <a:r>
              <a:rPr lang="en-US" dirty="0" err="1"/>
              <a:t>hr</a:t>
            </a:r>
            <a:r>
              <a:rPr lang="en-US" dirty="0"/>
              <a:t> = 7 </a:t>
            </a:r>
            <a:r>
              <a:rPr lang="en-US" dirty="0" err="1"/>
              <a:t>hrs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Total time per day:</a:t>
            </a:r>
            <a:br>
              <a:rPr lang="en-US" dirty="0"/>
            </a:br>
            <a:r>
              <a:rPr lang="en-US" dirty="0"/>
              <a:t>2 shifts × 7 </a:t>
            </a:r>
            <a:r>
              <a:rPr lang="en-US" dirty="0" err="1"/>
              <a:t>hrs</a:t>
            </a:r>
            <a:r>
              <a:rPr lang="en-US" dirty="0"/>
              <a:t> = 14 </a:t>
            </a:r>
            <a:r>
              <a:rPr lang="en-US" dirty="0" err="1"/>
              <a:t>hrs</a:t>
            </a:r>
            <a:r>
              <a:rPr lang="en-US" dirty="0"/>
              <a:t>/day</a:t>
            </a:r>
          </a:p>
          <a:p>
            <a:endParaRPr lang="en-US" b="1" dirty="0"/>
          </a:p>
          <a:p>
            <a:r>
              <a:rPr lang="en-US" b="1" dirty="0"/>
              <a:t>Monthly available time:</a:t>
            </a:r>
            <a:br>
              <a:rPr lang="en-US" dirty="0"/>
            </a:br>
            <a:r>
              <a:rPr lang="en-US" dirty="0"/>
              <a:t>14 </a:t>
            </a:r>
            <a:r>
              <a:rPr lang="en-US" dirty="0" err="1"/>
              <a:t>hrs</a:t>
            </a:r>
            <a:r>
              <a:rPr lang="en-US" dirty="0"/>
              <a:t>/day × 21 days = 294 </a:t>
            </a:r>
            <a:r>
              <a:rPr lang="en-US" dirty="0" err="1"/>
              <a:t>hrs</a:t>
            </a:r>
            <a:r>
              <a:rPr lang="en-US" dirty="0"/>
              <a:t>/month</a:t>
            </a:r>
          </a:p>
          <a:p>
            <a:endParaRPr lang="en-US" b="1" dirty="0"/>
          </a:p>
          <a:p>
            <a:r>
              <a:rPr lang="en-US" b="1" dirty="0"/>
              <a:t>Convert to seconds:</a:t>
            </a:r>
            <a:br>
              <a:rPr lang="en-US" dirty="0"/>
            </a:br>
            <a:r>
              <a:rPr lang="en-US" dirty="0"/>
              <a:t>294 </a:t>
            </a:r>
            <a:r>
              <a:rPr lang="en-US" dirty="0" err="1"/>
              <a:t>hrs</a:t>
            </a:r>
            <a:r>
              <a:rPr lang="en-US" dirty="0"/>
              <a:t> × 3600 sec/</a:t>
            </a:r>
            <a:r>
              <a:rPr lang="en-US" dirty="0" err="1"/>
              <a:t>hr</a:t>
            </a:r>
            <a:r>
              <a:rPr lang="en-US" dirty="0"/>
              <a:t> = 1,058,400 sec/month</a:t>
            </a:r>
          </a:p>
          <a:p>
            <a:endParaRPr lang="en-US" b="1" dirty="0"/>
          </a:p>
          <a:p>
            <a:r>
              <a:rPr lang="en-US" b="1" dirty="0"/>
              <a:t>Takt Time:</a:t>
            </a:r>
            <a:br>
              <a:rPr lang="en-US" dirty="0"/>
            </a:br>
            <a:r>
              <a:rPr lang="en-US" dirty="0"/>
              <a:t>1,058,400 sec ÷ 80,000 pcs = </a:t>
            </a:r>
            <a:r>
              <a:rPr lang="en-US" b="1" dirty="0"/>
              <a:t>13.23 sec/piece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541938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FMEA (Failure Modes and Effects Analysis)</a:t>
            </a:r>
            <a:r>
              <a:rPr lang="en-US" dirty="0"/>
              <a:t> is used to proactively identify potential failures in a product or process. A Belt must: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Identify </a:t>
            </a:r>
            <a:r>
              <a:rPr lang="en-US" b="1" dirty="0"/>
              <a:t>how</a:t>
            </a:r>
            <a:r>
              <a:rPr lang="en-US" dirty="0"/>
              <a:t> the product or process could fail (failure modes).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Determine </a:t>
            </a:r>
            <a:r>
              <a:rPr lang="en-US" b="1" dirty="0"/>
              <a:t>why</a:t>
            </a:r>
            <a:r>
              <a:rPr lang="en-US" dirty="0"/>
              <a:t> each failure might occur (causes).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forms the foundation for evaluating risk and prioritizing corrective 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253915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RTY</a:t>
            </a:r>
            <a:r>
              <a:rPr lang="en-US" dirty="0"/>
              <a:t> measures the cumulative yield of a multi-step process, showing how many units pass through all steps without defects. Its main purposes in the </a:t>
            </a:r>
            <a:r>
              <a:rPr lang="en-US" b="1" dirty="0"/>
              <a:t>Define phase</a:t>
            </a:r>
            <a:r>
              <a:rPr lang="en-US" dirty="0"/>
              <a:t> include: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Spotting yield differences</a:t>
            </a:r>
            <a:r>
              <a:rPr lang="en-US" dirty="0"/>
              <a:t> across steps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Providing a baseline metric</a:t>
            </a:r>
            <a:r>
              <a:rPr lang="en-US" dirty="0"/>
              <a:t> for improvement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Analyzing process flow</a:t>
            </a:r>
            <a:r>
              <a:rPr lang="en-US" dirty="0"/>
              <a:t> to identify weak points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RTY is </a:t>
            </a:r>
            <a:r>
              <a:rPr lang="en-US" b="1" dirty="0"/>
              <a:t>not intended for customer analysis</a:t>
            </a:r>
            <a:r>
              <a:rPr lang="en-US" dirty="0"/>
              <a:t>—it’s an internal performance metric, not a customer-facing tool.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026135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Value Stream Mapping (VSM)</a:t>
            </a:r>
            <a:r>
              <a:rPr lang="en-US" dirty="0"/>
              <a:t> is a Lean tool used to visualize the entire flow of materials and information through a process. Its primary goal is to: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Identify and eliminate non-value-adding activities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Highlight waste</a:t>
            </a:r>
            <a:r>
              <a:rPr lang="en-US" dirty="0"/>
              <a:t> such as delays, excess inventory, or unnecessary steps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Streamline the process</a:t>
            </a:r>
            <a:r>
              <a:rPr lang="en-US" dirty="0"/>
              <a:t> to improve efficiency and customer value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VSM focuses on </a:t>
            </a:r>
            <a:r>
              <a:rPr lang="en-US" b="1" dirty="0"/>
              <a:t>value creation</a:t>
            </a:r>
            <a:r>
              <a:rPr lang="en-US" dirty="0"/>
              <a:t> from the customer’s perspective.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498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Used to track defects per unit when sample sizes vary</a:t>
            </a:r>
          </a:p>
          <a:p>
            <a:r>
              <a:rPr lang="en-US" dirty="0"/>
              <a:t>- Handles variable shipment sizes effectively</a:t>
            </a:r>
          </a:p>
          <a:p>
            <a:r>
              <a:rPr lang="en-US" dirty="0"/>
              <a:t>- Monitors defect density (e.g., defects per shipment, per batch, per item)</a:t>
            </a:r>
          </a:p>
          <a:p>
            <a:r>
              <a:rPr lang="en-US" dirty="0"/>
              <a:t>- Suitable when multiple defects can occur in a single unit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  <a:endParaRPr lang="en-US" dirty="0"/>
          </a:p>
          <a:p>
            <a:r>
              <a:rPr lang="en-US" dirty="0"/>
              <a:t>- P Chart: Tracks proportion of defective units, not defects per unit</a:t>
            </a:r>
          </a:p>
          <a:p>
            <a:r>
              <a:rPr lang="en-US" dirty="0"/>
              <a:t>- NP Chart: Counts defective units with constant sample size</a:t>
            </a:r>
          </a:p>
          <a:p>
            <a:r>
              <a:rPr lang="en-US" dirty="0"/>
              <a:t>- C Chart: Counts total defects, assumes constant sample size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20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r>
              <a:rPr lang="en-GB" b="1" dirty="0"/>
              <a:t>Key Points</a:t>
            </a:r>
          </a:p>
          <a:p>
            <a:r>
              <a:rPr lang="en-US" dirty="0"/>
              <a:t>- Specifies immediate corrective actions to take when monitoring shows an out‑of‑control condition</a:t>
            </a:r>
          </a:p>
          <a:p>
            <a:r>
              <a:rPr lang="en-US" dirty="0"/>
              <a:t>- Ensures quick, consistent response to prevent defects or non‑conformance</a:t>
            </a:r>
          </a:p>
          <a:p>
            <a:r>
              <a:rPr lang="en-US" dirty="0"/>
              <a:t>- Minimizes downtime and impact on quality</a:t>
            </a:r>
          </a:p>
          <a:p>
            <a:r>
              <a:rPr lang="en-US" dirty="0"/>
              <a:t>- Part of proactive process control to maintain stability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Lists monitoring frequency: That’s part of the measurement section, not the reaction plan</a:t>
            </a:r>
          </a:p>
          <a:p>
            <a:r>
              <a:rPr lang="en-US" dirty="0"/>
              <a:t>- Indicates new team formation: Not the function of a reaction plan</a:t>
            </a:r>
          </a:p>
          <a:p>
            <a:r>
              <a:rPr lang="en-US" dirty="0"/>
              <a:t>- Defines special characteristics: Belongs in the characteristics/specification </a:t>
            </a:r>
            <a:r>
              <a:rPr lang="en-US" dirty="0" err="1"/>
              <a:t>sectio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505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Displays data for different categories side by side</a:t>
            </a:r>
          </a:p>
          <a:p>
            <a:r>
              <a:rPr lang="en-US" dirty="0"/>
              <a:t>- Easy comparison of sizes, counts, or frequencies across categories</a:t>
            </a:r>
          </a:p>
          <a:p>
            <a:r>
              <a:rPr lang="en-US" dirty="0"/>
              <a:t>- Works for qualitative (categorical) data</a:t>
            </a:r>
          </a:p>
          <a:p>
            <a:r>
              <a:rPr lang="en-US" dirty="0"/>
              <a:t>- Bars can be vertical or horizontal for readability</a:t>
            </a:r>
          </a:p>
          <a:p>
            <a:endParaRPr lang="en-US" b="1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Pareto Chart: Special type of bar chart arranged in descending order, focuses on prioritization (80/20 rule)</a:t>
            </a:r>
          </a:p>
          <a:p>
            <a:r>
              <a:rPr lang="en-US" dirty="0"/>
              <a:t>- Cause &amp; Effect Diagram: Identifies possible causes, not used for numerical comparison</a:t>
            </a:r>
          </a:p>
          <a:p>
            <a:r>
              <a:rPr lang="en-US" dirty="0"/>
              <a:t>- Histogram: Shows frequency distribution of continuous data, not distinct categories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2099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In boxplots, asterisks (or sometimes dots) mark outliers</a:t>
            </a:r>
          </a:p>
          <a:p>
            <a:r>
              <a:rPr lang="en-US" dirty="0"/>
              <a:t>- Outliers = values significantly higher or lower than most of the dataset</a:t>
            </a:r>
          </a:p>
          <a:p>
            <a:r>
              <a:rPr lang="en-US" dirty="0"/>
              <a:t>- Typically lie beyond 1.5 × IQR (Interquartile Range) from the box edges</a:t>
            </a:r>
          </a:p>
          <a:p>
            <a:r>
              <a:rPr lang="en-US" dirty="0"/>
              <a:t>- Highlight unusual data that may need investigation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Target data point: Boxplots don’t indicate targets with symbols</a:t>
            </a:r>
          </a:p>
          <a:p>
            <a:r>
              <a:rPr lang="en-US" dirty="0"/>
              <a:t>- Removed data point: Asterisks represent included but extreme values, not removed ones</a:t>
            </a:r>
          </a:p>
          <a:p>
            <a:r>
              <a:rPr lang="en-US" dirty="0"/>
              <a:t>- Optimum data point: Boxplots don’t identify optimum values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6924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- Main effect = difference in average yields at high vs. low temperature</a:t>
            </a:r>
          </a:p>
          <a:p>
            <a:r>
              <a:rPr lang="en-US" dirty="0"/>
              <a:t>- Low Temp Avg: (62 + 56) ÷ 2 = 59</a:t>
            </a:r>
          </a:p>
          <a:p>
            <a:r>
              <a:rPr lang="en-US" dirty="0"/>
              <a:t>- High Temp Avg: (74 + 70) ÷ 2 = 72</a:t>
            </a:r>
          </a:p>
          <a:p>
            <a:r>
              <a:rPr lang="en-US" dirty="0"/>
              <a:t>- Effect: 72 − 59 = 13</a:t>
            </a:r>
          </a:p>
          <a:p>
            <a:r>
              <a:rPr lang="en-US" dirty="0"/>
              <a:t>- Positive value → higher temperature increases yield by 13 units on average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6548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Master Black Belts (MBBs):</a:t>
            </a:r>
          </a:p>
          <a:p>
            <a:r>
              <a:rPr lang="en-US" dirty="0"/>
              <a:t>- Act as primary coaches/mentors to Black Belts and Green Belts</a:t>
            </a:r>
          </a:p>
          <a:p>
            <a:r>
              <a:rPr lang="en-US" dirty="0"/>
              <a:t>- Provide expert guidance on tools, methodology, and project selection</a:t>
            </a:r>
          </a:p>
          <a:p>
            <a:r>
              <a:rPr lang="en-US" dirty="0"/>
              <a:t>- Ensure alignment with Six Sigma standards across the organization</a:t>
            </a:r>
          </a:p>
          <a:p>
            <a:r>
              <a:rPr lang="en-US" dirty="0"/>
              <a:t>- Black Belts (BBs):</a:t>
            </a:r>
          </a:p>
          <a:p>
            <a:r>
              <a:rPr lang="en-US" dirty="0"/>
              <a:t>- Coach Green Belts and project teams within their functional areas</a:t>
            </a:r>
          </a:p>
          <a:p>
            <a:r>
              <a:rPr lang="en-US" dirty="0"/>
              <a:t>- Offer practical, hands‑on advice during project execution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Project Board members: Provide strategic oversight, not day‑to‑day coaching</a:t>
            </a:r>
          </a:p>
          <a:p>
            <a:r>
              <a:rPr lang="en-US" dirty="0"/>
              <a:t>- Process Owners: Manage processes and sustain improvements, not typically focused on coaching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1809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Displays median (middle value) of the dataset</a:t>
            </a:r>
          </a:p>
          <a:p>
            <a:r>
              <a:rPr lang="en-US" dirty="0"/>
              <a:t>- Shows lower (Q1) and upper (Q3) quartiles → middle 50% of data</a:t>
            </a:r>
          </a:p>
          <a:p>
            <a:r>
              <a:rPr lang="en-US" dirty="0"/>
              <a:t>- Visualizes minimum and maximum values (excluding outliers)</a:t>
            </a:r>
          </a:p>
          <a:p>
            <a:r>
              <a:rPr lang="en-US" dirty="0"/>
              <a:t>- Highlights outliers separately with symbols like dots or asterisks</a:t>
            </a:r>
          </a:p>
          <a:p>
            <a:r>
              <a:rPr lang="en-US" dirty="0"/>
              <a:t>- Gives a quick view of data spread and symmetry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Average: Not directly shown in a box plot</a:t>
            </a:r>
          </a:p>
          <a:p>
            <a:r>
              <a:rPr lang="en-US" dirty="0"/>
              <a:t>- Sample size: Not indicated unless annotated separately</a:t>
            </a:r>
          </a:p>
          <a:p>
            <a:r>
              <a:rPr lang="en-US" dirty="0"/>
              <a:t>- Standard deviation: Not part of box plot display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9193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Test power (1−β)</a:t>
            </a:r>
            <a:r>
              <a:rPr lang="en-US" dirty="0"/>
              <a:t> = probability of detecting a true difference.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Increasing power from </a:t>
            </a:r>
            <a:r>
              <a:rPr lang="en-US" b="1" dirty="0"/>
              <a:t>70% → 90%</a:t>
            </a:r>
            <a:r>
              <a:rPr lang="en-US" dirty="0"/>
              <a:t> makes the test more sensitive.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With </a:t>
            </a:r>
            <a:r>
              <a:rPr lang="en-US" b="1" dirty="0"/>
              <a:t>α unchanged</a:t>
            </a:r>
            <a:r>
              <a:rPr lang="en-US" dirty="0"/>
              <a:t>, achieving higher power requires </a:t>
            </a:r>
            <a:r>
              <a:rPr lang="en-US" b="1" dirty="0"/>
              <a:t>a larger sample size</a:t>
            </a:r>
            <a:r>
              <a:rPr lang="en-US" dirty="0"/>
              <a:t> to reduce variability and improve detection.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</a:t>
            </a:r>
            <a:r>
              <a:rPr lang="en-US" b="1" dirty="0"/>
              <a:t>reduces Type II errors</a:t>
            </a:r>
            <a:r>
              <a:rPr lang="en-US" dirty="0"/>
              <a:t> but does not change α.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71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- F‑statistic for Material: 2.4</a:t>
            </a:r>
          </a:p>
          <a:p>
            <a:r>
              <a:rPr lang="en-US" dirty="0"/>
              <a:t>- Numerator </a:t>
            </a:r>
            <a:r>
              <a:rPr lang="en-US" dirty="0" err="1"/>
              <a:t>df</a:t>
            </a:r>
            <a:r>
              <a:rPr lang="en-US" dirty="0"/>
              <a:t> = 3</a:t>
            </a:r>
          </a:p>
          <a:p>
            <a:r>
              <a:rPr lang="en-US" dirty="0"/>
              <a:t>- Denominator </a:t>
            </a:r>
            <a:r>
              <a:rPr lang="en-US" dirty="0" err="1"/>
              <a:t>df</a:t>
            </a:r>
            <a:r>
              <a:rPr lang="en-US" dirty="0"/>
              <a:t> = 19</a:t>
            </a:r>
          </a:p>
          <a:p>
            <a:r>
              <a:rPr lang="en-US" dirty="0"/>
              <a:t>- Minitab gave the cumulative (left‑tail) probability: 0.900290</a:t>
            </a:r>
          </a:p>
          <a:p>
            <a:r>
              <a:rPr lang="en-US" dirty="0"/>
              <a:t>Right‑tail p‑value:</a:t>
            </a:r>
          </a:p>
          <a:p>
            <a:r>
              <a:rPr lang="en-US" dirty="0"/>
              <a:t>p = 1 – 0.900290</a:t>
            </a:r>
          </a:p>
          <a:p>
            <a:r>
              <a:rPr lang="en-US" dirty="0"/>
              <a:t>  = 0.099710</a:t>
            </a:r>
          </a:p>
          <a:p>
            <a:endParaRPr lang="en-US" dirty="0"/>
          </a:p>
          <a:p>
            <a:r>
              <a:rPr lang="en-US" dirty="0"/>
              <a:t>That’s about 0.100, which matches option b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921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Performance losses occur when equipment runs slower than its designed speed or experiences frequent, brief interruptions</a:t>
            </a:r>
          </a:p>
          <a:p>
            <a:r>
              <a:rPr lang="en-US" dirty="0"/>
              <a:t>- Minor stoppages (e.g., jams, misfeeds, brief halts for adjustments) reduce throughput without being counted as downtime</a:t>
            </a:r>
          </a:p>
          <a:p>
            <a:r>
              <a:rPr lang="en-US" dirty="0"/>
              <a:t>- They differ from:</a:t>
            </a:r>
          </a:p>
          <a:p>
            <a:r>
              <a:rPr lang="en-US" dirty="0"/>
              <a:t>- Availability losses: e.g., setups, adjustments, breakdowns</a:t>
            </a:r>
          </a:p>
          <a:p>
            <a:r>
              <a:rPr lang="en-US" dirty="0"/>
              <a:t>- Quality losses: e.g., defects, rework</a:t>
            </a:r>
          </a:p>
          <a:p>
            <a:endParaRPr lang="en-US" dirty="0"/>
          </a:p>
          <a:p>
            <a:r>
              <a:rPr lang="en-US" b="1" dirty="0"/>
              <a:t>Why not others?</a:t>
            </a:r>
          </a:p>
          <a:p>
            <a:r>
              <a:rPr lang="en-US" dirty="0"/>
              <a:t>- Setup &amp; adjusting: Availability loss</a:t>
            </a:r>
          </a:p>
          <a:p>
            <a:r>
              <a:rPr lang="en-US" dirty="0"/>
              <a:t>- Rework losses: Quality loss</a:t>
            </a:r>
          </a:p>
          <a:p>
            <a:r>
              <a:rPr lang="en-US" dirty="0"/>
              <a:t>- Equipment breakdowns: Availability loss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5458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pPr marL="228600" indent="-228600">
              <a:buAutoNum type="arabicPeriod"/>
            </a:pPr>
            <a:r>
              <a:rPr lang="en-US" b="1" dirty="0"/>
              <a:t>Capability by subgroup (normal):</a:t>
            </a:r>
            <a:r>
              <a:rPr lang="en-US" dirty="0"/>
              <a:t> Appropriate because each rational subgroup is normal; analyze capability within each subgroup using standard normal-based tools. </a:t>
            </a:r>
          </a:p>
          <a:p>
            <a:pPr marL="228600" indent="-228600">
              <a:buAutoNum type="arabicPeriod"/>
            </a:pPr>
            <a:r>
              <a:rPr lang="en-US" b="1" dirty="0"/>
              <a:t>2. Box-Cox/Johnson transformation:</a:t>
            </a:r>
            <a:r>
              <a:rPr lang="en-US" dirty="0"/>
              <a:t> Appropriate to stabilize variance/normalize whole-process data, then apply standard capability analysis.</a:t>
            </a:r>
          </a:p>
          <a:p>
            <a:r>
              <a:rPr lang="en-US" b="1" dirty="0"/>
              <a:t>3. Fit a non-normal distribution:</a:t>
            </a:r>
            <a:r>
              <a:rPr lang="en-US" dirty="0"/>
              <a:t> Appropriate to model the actual process distribution (e.g., Weibull, lognormal) and use non-normal capability methods.</a:t>
            </a:r>
          </a:p>
          <a:p>
            <a:r>
              <a:rPr lang="en-US" b="1" dirty="0"/>
              <a:t>4. Z-transformation:</a:t>
            </a:r>
            <a:r>
              <a:rPr lang="en-US" dirty="0"/>
              <a:t> Not appropriate; standardizing to z-scores rescales but does not make non-normal data normal.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412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GB" b="1" dirty="0"/>
              <a:t>Given:</a:t>
            </a:r>
          </a:p>
          <a:p>
            <a:r>
              <a:rPr lang="en-GB" dirty="0"/>
              <a:t>- Cp = 2.0</a:t>
            </a:r>
          </a:p>
          <a:p>
            <a:r>
              <a:rPr lang="en-GB" dirty="0"/>
              <a:t>- Process spread (6</a:t>
            </a:r>
            <a:r>
              <a:rPr lang="el-GR" dirty="0"/>
              <a:t>σ) = 12 </a:t>
            </a:r>
            <a:r>
              <a:rPr lang="en-GB" dirty="0"/>
              <a:t>units</a:t>
            </a:r>
          </a:p>
          <a:p>
            <a:r>
              <a:rPr lang="en-GB" dirty="0"/>
              <a:t>- Formula: Cp = (Tolerance) ÷ (Process spread)</a:t>
            </a:r>
          </a:p>
          <a:p>
            <a:endParaRPr lang="en-GB" dirty="0"/>
          </a:p>
          <a:p>
            <a:r>
              <a:rPr lang="en-GB" b="1" dirty="0"/>
              <a:t>Calculation:</a:t>
            </a:r>
          </a:p>
          <a:p>
            <a:r>
              <a:rPr lang="en-GB" dirty="0"/>
              <a:t>Tolerance (USL – LSL) = Cp x Process spread = 2.0 x 12 = 24 units</a:t>
            </a:r>
          </a:p>
          <a:p>
            <a:endParaRPr lang="en-GB" dirty="0"/>
          </a:p>
          <a:p>
            <a:r>
              <a:rPr lang="en-GB" b="1" dirty="0"/>
              <a:t>Key Insight:</a:t>
            </a:r>
          </a:p>
          <a:p>
            <a:r>
              <a:rPr lang="en-GB" dirty="0"/>
              <a:t>- Cp compares specification width (tolerance) to process width (6</a:t>
            </a:r>
            <a:r>
              <a:rPr lang="el-GR" dirty="0"/>
              <a:t>σ)</a:t>
            </a:r>
          </a:p>
          <a:p>
            <a:r>
              <a:rPr lang="el-GR" dirty="0"/>
              <a:t>- </a:t>
            </a:r>
            <a:r>
              <a:rPr lang="en-GB" dirty="0"/>
              <a:t>Higher Cp ⇒ Wider tolerance relative to process spread ⇒ Greater potential capability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8312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D</a:t>
            </a:r>
          </a:p>
          <a:p>
            <a:endParaRPr lang="en-GB" b="0" dirty="0"/>
          </a:p>
          <a:p>
            <a:r>
              <a:rPr lang="en-US" b="0" dirty="0"/>
              <a:t>Shared focus areas: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Customer satisfaction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Top management commitment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Continuous improvement</a:t>
            </a:r>
          </a:p>
          <a:p>
            <a:endParaRPr lang="en-US" b="0" dirty="0"/>
          </a:p>
          <a:p>
            <a:r>
              <a:rPr lang="en-US" b="1" dirty="0"/>
              <a:t>Key difference:</a:t>
            </a:r>
          </a:p>
          <a:p>
            <a:r>
              <a:rPr lang="en-US" b="0" dirty="0"/>
              <a:t>Lean: Generally faster to learn and implement; tools are intuitive and visual</a:t>
            </a:r>
          </a:p>
          <a:p>
            <a:r>
              <a:rPr lang="en-US" b="0" dirty="0"/>
              <a:t>Six Sigma: Requires more in‑depth statistical training, but not inherently a “long” learning curve</a:t>
            </a:r>
          </a:p>
          <a:p>
            <a:r>
              <a:rPr lang="en-US" b="0" dirty="0"/>
              <a:t>Neither methodology </a:t>
            </a:r>
            <a:r>
              <a:rPr lang="en-US" b="0" i="1" dirty="0"/>
              <a:t>requires</a:t>
            </a:r>
            <a:r>
              <a:rPr lang="en-US" b="0" dirty="0"/>
              <a:t> a long learning curve — it depends on application scope and depth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701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  <a:endParaRPr lang="en-GB" b="0" dirty="0"/>
          </a:p>
          <a:p>
            <a:endParaRPr lang="en-US" b="1" dirty="0"/>
          </a:p>
          <a:p>
            <a:r>
              <a:rPr lang="en-US" dirty="0"/>
              <a:t>- Observed pattern: 50 consecutive points within ~1σ of the </a:t>
            </a:r>
            <a:r>
              <a:rPr lang="en-US" dirty="0" err="1"/>
              <a:t>centre</a:t>
            </a:r>
            <a:r>
              <a:rPr lang="en-US" dirty="0"/>
              <a:t> line</a:t>
            </a:r>
          </a:p>
          <a:p>
            <a:r>
              <a:rPr lang="en-US" dirty="0"/>
              <a:t>- Best explanation: Process variation (σ) decreased → data tightly clustered</a:t>
            </a:r>
          </a:p>
          <a:p>
            <a:r>
              <a:rPr lang="en-US" dirty="0"/>
              <a:t>- Impact: Control limits based on old, larger σ are now too wide → gives false impression of extreme stability</a:t>
            </a:r>
          </a:p>
          <a:p>
            <a:r>
              <a:rPr lang="en-US" dirty="0"/>
              <a:t>- Lesson: Always recalculate control limits when process variation changes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3365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Purpose:</a:t>
            </a:r>
            <a:r>
              <a:rPr lang="en-US" dirty="0"/>
              <a:t> Highlights the most significant defect types by ordering them from most frequent to least frequent </a:t>
            </a:r>
            <a:r>
              <a:rPr lang="en-US" b="1" dirty="0"/>
              <a:t>Principle:</a:t>
            </a:r>
            <a:r>
              <a:rPr lang="en-US" dirty="0"/>
              <a:t> Based on the </a:t>
            </a:r>
            <a:r>
              <a:rPr lang="en-US" b="1" dirty="0"/>
              <a:t>80/20 rule</a:t>
            </a:r>
            <a:r>
              <a:rPr lang="en-US" dirty="0"/>
              <a:t> — a small number of causes often account for the majority of problems</a:t>
            </a:r>
          </a:p>
          <a:p>
            <a:r>
              <a:rPr lang="en-US" b="1" dirty="0"/>
              <a:t>Usage:</a:t>
            </a:r>
            <a:r>
              <a:rPr lang="en-US" dirty="0"/>
              <a:t> Helps prioritize improvement efforts by focusing on the “vital few” issues rather than the “trivial many”</a:t>
            </a:r>
          </a:p>
          <a:p>
            <a:r>
              <a:rPr lang="en-US" b="1" dirty="0"/>
              <a:t>Visual form:</a:t>
            </a:r>
            <a:r>
              <a:rPr lang="en-US" dirty="0"/>
              <a:t> Bars arranged in descending order, often with a cumulative percentage line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5100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dirty="0"/>
              <a:t>- Poka‑yoke: Error‑proofing devices/methods to prevent defects at source</a:t>
            </a:r>
          </a:p>
          <a:p>
            <a:r>
              <a:rPr lang="en-US" dirty="0"/>
              <a:t>- 5S: Workplace organization for consistent, efficient operations</a:t>
            </a:r>
          </a:p>
          <a:p>
            <a:r>
              <a:rPr lang="en-US" dirty="0"/>
              <a:t>- TPM (Total Productive Maintenance): Engages all levels to maintain equipment at optimal condition</a:t>
            </a:r>
          </a:p>
          <a:p>
            <a:r>
              <a:rPr lang="en-US" dirty="0"/>
              <a:t>- Kanban: Visual workflow control to manage production and inventory efficiently</a:t>
            </a:r>
          </a:p>
          <a:p>
            <a:r>
              <a:rPr lang="en-US" dirty="0"/>
              <a:t>- All four contribute directly to operational control by standardizing processes, reducing waste, and ensuring smooth flow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9822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GB" dirty="0"/>
              <a:t>Standard Deviation Calculation</a:t>
            </a:r>
          </a:p>
          <a:p>
            <a:r>
              <a:rPr lang="en-GB" dirty="0"/>
              <a:t>Dataset: 7, 6, 9, 8, 5, 7</a:t>
            </a:r>
          </a:p>
          <a:p>
            <a:r>
              <a:rPr lang="en-GB" b="1" dirty="0"/>
              <a:t>Step 1 – Mean:</a:t>
            </a:r>
          </a:p>
          <a:p>
            <a:r>
              <a:rPr lang="en-GB" dirty="0"/>
              <a:t>(7+6+9+8+5+7)/6 = 42/6 = 7</a:t>
            </a:r>
          </a:p>
          <a:p>
            <a:endParaRPr lang="en-GB" dirty="0"/>
          </a:p>
          <a:p>
            <a:r>
              <a:rPr lang="en-GB" b="1" dirty="0"/>
              <a:t>Step 2 – Deviations from Mean &amp; Squared Deviations:</a:t>
            </a:r>
          </a:p>
          <a:p>
            <a:r>
              <a:rPr lang="en-GB" dirty="0"/>
              <a:t>- (7 − 7)² = 0</a:t>
            </a:r>
          </a:p>
          <a:p>
            <a:r>
              <a:rPr lang="en-GB" dirty="0"/>
              <a:t>- (6 − 7)² = 1</a:t>
            </a:r>
          </a:p>
          <a:p>
            <a:r>
              <a:rPr lang="en-GB" dirty="0"/>
              <a:t>- (9 − 7)² = 4</a:t>
            </a:r>
          </a:p>
          <a:p>
            <a:r>
              <a:rPr lang="en-GB" dirty="0"/>
              <a:t>- (8 − 7)² = 1</a:t>
            </a:r>
          </a:p>
          <a:p>
            <a:r>
              <a:rPr lang="en-GB" dirty="0"/>
              <a:t>- (5 − 7)² = 4</a:t>
            </a:r>
          </a:p>
          <a:p>
            <a:r>
              <a:rPr lang="en-GB" dirty="0"/>
              <a:t>- (7 − 7)² = 0</a:t>
            </a:r>
          </a:p>
          <a:p>
            <a:endParaRPr lang="en-GB" dirty="0"/>
          </a:p>
          <a:p>
            <a:r>
              <a:rPr lang="en-GB" b="1" dirty="0"/>
              <a:t>Step 3 – Variance:</a:t>
            </a:r>
          </a:p>
          <a:p>
            <a:r>
              <a:rPr lang="en-GB" dirty="0"/>
              <a:t>- Sum of squares = 0 + 1 + 4 + 1 + 4 + 0 = 10</a:t>
            </a:r>
          </a:p>
          <a:p>
            <a:r>
              <a:rPr lang="en-GB" dirty="0"/>
              <a:t>- Sample variance = 10/(n-1) = 10/5 = 2</a:t>
            </a:r>
          </a:p>
          <a:p>
            <a:endParaRPr lang="en-GB" dirty="0"/>
          </a:p>
          <a:p>
            <a:r>
              <a:rPr lang="en-GB" b="1" dirty="0"/>
              <a:t>Step 4 – Standard Deviation:</a:t>
            </a:r>
          </a:p>
          <a:p>
            <a:r>
              <a:rPr lang="en-GB" dirty="0"/>
              <a:t>s = square root of 2 = 1.41</a:t>
            </a:r>
          </a:p>
          <a:p>
            <a:endParaRPr lang="en-GB" dirty="0"/>
          </a:p>
          <a:p>
            <a:r>
              <a:rPr lang="en-US" b="1" dirty="0"/>
              <a:t>Open Minitab</a:t>
            </a:r>
            <a:r>
              <a:rPr lang="en-US" dirty="0"/>
              <a:t> and ensure you’re on a blank worksheet. </a:t>
            </a:r>
            <a:r>
              <a:rPr lang="en-US" b="1" dirty="0"/>
              <a:t>Enter the data</a:t>
            </a:r>
            <a:r>
              <a:rPr lang="en-US" dirty="0"/>
              <a:t> in one column:</a:t>
            </a:r>
          </a:p>
          <a:p>
            <a:pPr lvl="1"/>
            <a:r>
              <a:rPr lang="en-US" dirty="0"/>
              <a:t>Click on cell </a:t>
            </a:r>
            <a:r>
              <a:rPr lang="en-US" b="1" dirty="0"/>
              <a:t>C1</a:t>
            </a:r>
            <a:r>
              <a:rPr lang="en-US" dirty="0"/>
              <a:t>, type Data, press </a:t>
            </a:r>
            <a:r>
              <a:rPr lang="en-US" b="1" dirty="0"/>
              <a:t>Enter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Enter: 7, 6, 9, 8, 5, 7 (each in a separate row under Data).</a:t>
            </a:r>
          </a:p>
          <a:p>
            <a:r>
              <a:rPr lang="en-US" b="1" dirty="0"/>
              <a:t>Go to:</a:t>
            </a:r>
            <a:r>
              <a:rPr lang="en-US" dirty="0"/>
              <a:t> Stat → Basic Statistics → Display Descriptive Statistics.</a:t>
            </a:r>
          </a:p>
          <a:p>
            <a:r>
              <a:rPr lang="en-US" b="1" dirty="0"/>
              <a:t>In the Variables box</a:t>
            </a:r>
            <a:r>
              <a:rPr lang="en-US" dirty="0"/>
              <a:t>, select your column Data.</a:t>
            </a:r>
          </a:p>
          <a:p>
            <a:r>
              <a:rPr lang="en-US" b="1" dirty="0"/>
              <a:t>Click OK</a:t>
            </a:r>
            <a:r>
              <a:rPr lang="en-US" dirty="0"/>
              <a:t> to run the command.</a:t>
            </a:r>
          </a:p>
          <a:p>
            <a:r>
              <a:rPr lang="en-US" b="1" dirty="0"/>
              <a:t>Output window</a:t>
            </a:r>
            <a:r>
              <a:rPr lang="en-US" dirty="0"/>
              <a:t> will show </a:t>
            </a:r>
            <a:r>
              <a:rPr lang="en-US" dirty="0" err="1"/>
              <a:t>StDev</a:t>
            </a:r>
            <a:r>
              <a:rPr lang="en-US" dirty="0"/>
              <a:t> ≈ </a:t>
            </a:r>
            <a:r>
              <a:rPr lang="en-US" b="1" dirty="0"/>
              <a:t>1.4142</a:t>
            </a:r>
            <a:r>
              <a:rPr lang="en-US" dirty="0"/>
              <a:t> (round to </a:t>
            </a:r>
            <a:r>
              <a:rPr lang="en-US" b="1" dirty="0"/>
              <a:t>1.4</a:t>
            </a:r>
            <a:r>
              <a:rPr lang="en-US" dirty="0"/>
              <a:t>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1927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Paired t‑test in Minitab</a:t>
            </a:r>
          </a:p>
          <a:p>
            <a:r>
              <a:rPr lang="en-US" b="1" dirty="0"/>
              <a:t>1. Enter your data</a:t>
            </a:r>
          </a:p>
          <a:p>
            <a:r>
              <a:rPr lang="en-US" dirty="0"/>
              <a:t>Open Minitab.</a:t>
            </a:r>
          </a:p>
          <a:p>
            <a:r>
              <a:rPr lang="en-US" dirty="0"/>
              <a:t>In </a:t>
            </a:r>
            <a:r>
              <a:rPr lang="en-US" b="1" dirty="0"/>
              <a:t>C1</a:t>
            </a:r>
            <a:r>
              <a:rPr lang="en-US" dirty="0"/>
              <a:t>, type Scale A and enter the values:</a:t>
            </a:r>
            <a:br>
              <a:rPr lang="en-US" dirty="0"/>
            </a:br>
            <a:r>
              <a:rPr lang="en-US" dirty="0"/>
              <a:t>255, 206, 250, 212, 252, 220, 182</a:t>
            </a:r>
          </a:p>
          <a:p>
            <a:r>
              <a:rPr lang="en-US" dirty="0"/>
              <a:t>In </a:t>
            </a:r>
            <a:r>
              <a:rPr lang="en-US" b="1" dirty="0"/>
              <a:t>C2</a:t>
            </a:r>
            <a:r>
              <a:rPr lang="en-US" dirty="0"/>
              <a:t>, type Scale B and enter the values:</a:t>
            </a:r>
            <a:br>
              <a:rPr lang="en-US" dirty="0"/>
            </a:br>
            <a:r>
              <a:rPr lang="en-US" dirty="0"/>
              <a:t>257, 213, 257, 215, 256, 221, 182</a:t>
            </a:r>
          </a:p>
          <a:p>
            <a:r>
              <a:rPr lang="en-US" b="1" dirty="0"/>
              <a:t>2. Open the paired t‑test tool</a:t>
            </a:r>
          </a:p>
          <a:p>
            <a:r>
              <a:rPr lang="en-US" dirty="0"/>
              <a:t>Go to the </a:t>
            </a:r>
            <a:r>
              <a:rPr lang="en-US" b="1" dirty="0"/>
              <a:t>Stat</a:t>
            </a:r>
            <a:r>
              <a:rPr lang="en-US" dirty="0"/>
              <a:t> menu → </a:t>
            </a:r>
            <a:r>
              <a:rPr lang="en-US" b="1" dirty="0"/>
              <a:t>Basic Statistics</a:t>
            </a:r>
            <a:r>
              <a:rPr lang="en-US" dirty="0"/>
              <a:t> → </a:t>
            </a:r>
            <a:r>
              <a:rPr lang="en-US" b="1" dirty="0"/>
              <a:t>Paired t</a:t>
            </a:r>
            <a:r>
              <a:rPr lang="en-US" dirty="0"/>
              <a:t>.</a:t>
            </a:r>
          </a:p>
          <a:p>
            <a:r>
              <a:rPr lang="en-US" b="1" dirty="0"/>
              <a:t>3. Set up the analysis</a:t>
            </a:r>
          </a:p>
          <a:p>
            <a:r>
              <a:rPr lang="en-US" dirty="0"/>
              <a:t>In the </a:t>
            </a:r>
            <a:r>
              <a:rPr lang="en-US" b="1" dirty="0"/>
              <a:t>Paired t</a:t>
            </a:r>
            <a:r>
              <a:rPr lang="en-US" dirty="0"/>
              <a:t> dialog box: 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First sample</a:t>
            </a:r>
            <a:r>
              <a:rPr lang="en-US" dirty="0"/>
              <a:t>, select Scale A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Second sample</a:t>
            </a:r>
            <a:r>
              <a:rPr lang="en-US" dirty="0"/>
              <a:t>, select Scale B</a:t>
            </a:r>
          </a:p>
          <a:p>
            <a:r>
              <a:rPr lang="en-US" dirty="0"/>
              <a:t>Make sure the option </a:t>
            </a:r>
            <a:r>
              <a:rPr lang="en-US" b="1" dirty="0"/>
              <a:t>Paired</a:t>
            </a:r>
            <a:r>
              <a:rPr lang="en-US" dirty="0"/>
              <a:t> is selected (it should be, by default).</a:t>
            </a:r>
          </a:p>
          <a:p>
            <a:r>
              <a:rPr lang="en-US" b="1" dirty="0"/>
              <a:t>4. Configure options (optional)</a:t>
            </a:r>
          </a:p>
          <a:p>
            <a:r>
              <a:rPr lang="en-US" dirty="0"/>
              <a:t>Click </a:t>
            </a:r>
            <a:r>
              <a:rPr lang="en-US" b="1" dirty="0"/>
              <a:t>Options…</a:t>
            </a:r>
            <a:r>
              <a:rPr lang="en-US" dirty="0"/>
              <a:t> if you want to: </a:t>
            </a:r>
          </a:p>
          <a:p>
            <a:pPr lvl="1"/>
            <a:r>
              <a:rPr lang="en-US" dirty="0"/>
              <a:t>Set the </a:t>
            </a:r>
            <a:r>
              <a:rPr lang="en-US" b="1" dirty="0"/>
              <a:t>confidence level</a:t>
            </a:r>
            <a:r>
              <a:rPr lang="en-US" dirty="0"/>
              <a:t> (default is 95%).</a:t>
            </a:r>
          </a:p>
          <a:p>
            <a:pPr lvl="1"/>
            <a:r>
              <a:rPr lang="en-US" dirty="0"/>
              <a:t>Choose a </a:t>
            </a:r>
            <a:r>
              <a:rPr lang="en-US" b="1" dirty="0"/>
              <a:t>two‑tailed</a:t>
            </a:r>
            <a:r>
              <a:rPr lang="en-US" dirty="0"/>
              <a:t> test (default).</a:t>
            </a:r>
          </a:p>
          <a:p>
            <a:r>
              <a:rPr lang="en-US" b="1" dirty="0"/>
              <a:t>5. Run the test</a:t>
            </a:r>
          </a:p>
          <a:p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 to run it.</a:t>
            </a:r>
          </a:p>
          <a:p>
            <a:r>
              <a:rPr lang="en-US" b="1" dirty="0"/>
              <a:t>6. Interpret the results</a:t>
            </a:r>
          </a:p>
          <a:p>
            <a:r>
              <a:rPr lang="en-US" dirty="0"/>
              <a:t>Minitab will output: </a:t>
            </a:r>
          </a:p>
          <a:p>
            <a:pPr lvl="1"/>
            <a:r>
              <a:rPr lang="en-US" dirty="0"/>
              <a:t>Mean difference</a:t>
            </a:r>
          </a:p>
          <a:p>
            <a:pPr lvl="1"/>
            <a:r>
              <a:rPr lang="en-US" dirty="0"/>
              <a:t>Standard deviation of differences</a:t>
            </a:r>
          </a:p>
          <a:p>
            <a:pPr lvl="1"/>
            <a:r>
              <a:rPr lang="en-US" dirty="0"/>
              <a:t>t‑value, degrees of freedom</a:t>
            </a:r>
          </a:p>
          <a:p>
            <a:pPr lvl="1"/>
            <a:r>
              <a:rPr lang="en-US" b="1" dirty="0"/>
              <a:t>p‑value</a:t>
            </a:r>
            <a:endParaRPr lang="en-US" dirty="0"/>
          </a:p>
          <a:p>
            <a:r>
              <a:rPr lang="en-US" dirty="0"/>
              <a:t>In this case, you’ll see </a:t>
            </a:r>
            <a:r>
              <a:rPr lang="en-US" b="1" dirty="0"/>
              <a:t>p ≈ 0.017</a:t>
            </a:r>
            <a:r>
              <a:rPr lang="en-US" dirty="0"/>
              <a:t>, which means: </a:t>
            </a:r>
          </a:p>
          <a:p>
            <a:pPr lvl="1"/>
            <a:r>
              <a:rPr lang="en-US" dirty="0"/>
              <a:t>Significant difference at the 5%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9113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The backbone of any successful experiment is </a:t>
            </a:r>
            <a:r>
              <a:rPr lang="en-US" b="1" dirty="0"/>
              <a:t>good planning</a:t>
            </a:r>
            <a:r>
              <a:rPr lang="en-US" dirty="0"/>
              <a:t> — without it, the other steps can fall apart.</a:t>
            </a:r>
          </a:p>
          <a:p>
            <a:r>
              <a:rPr lang="en-US" dirty="0"/>
              <a:t>While time, resources, clear instructions, and prepared samples are all essential, the </a:t>
            </a:r>
            <a:r>
              <a:rPr lang="en-US" b="1" dirty="0"/>
              <a:t>most important foundation</a:t>
            </a:r>
            <a:r>
              <a:rPr lang="en-US" dirty="0"/>
              <a:t> is:</a:t>
            </a:r>
          </a:p>
          <a:p>
            <a:r>
              <a:rPr lang="en-US" b="1" dirty="0"/>
              <a:t>Make a test plan, including the objectives of the experiment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Why this is key:</a:t>
            </a:r>
          </a:p>
          <a:p>
            <a:r>
              <a:rPr lang="en-US" b="1" dirty="0"/>
              <a:t>Sets the direction</a:t>
            </a:r>
            <a:r>
              <a:rPr lang="en-US" dirty="0"/>
              <a:t> – Everyone involved knows the purpose and what’s being measured.</a:t>
            </a:r>
          </a:p>
          <a:p>
            <a:r>
              <a:rPr lang="en-US" b="1" dirty="0"/>
              <a:t>Identifies variables</a:t>
            </a:r>
            <a:r>
              <a:rPr lang="en-US" dirty="0"/>
              <a:t> – You can control sources of variation before they creep in.</a:t>
            </a:r>
          </a:p>
          <a:p>
            <a:r>
              <a:rPr lang="en-US" b="1" dirty="0"/>
              <a:t>Aligns resources</a:t>
            </a:r>
            <a:r>
              <a:rPr lang="en-US" dirty="0"/>
              <a:t> – Time, people, and materials can be </a:t>
            </a:r>
            <a:r>
              <a:rPr lang="en-US" dirty="0" err="1"/>
              <a:t>organised</a:t>
            </a:r>
            <a:r>
              <a:rPr lang="en-US" dirty="0"/>
              <a:t> around a clear goal.</a:t>
            </a:r>
          </a:p>
          <a:p>
            <a:r>
              <a:rPr lang="en-US" b="1" dirty="0"/>
              <a:t>Avoids waste</a:t>
            </a:r>
            <a:r>
              <a:rPr lang="en-US" dirty="0"/>
              <a:t> – Prevents running an experiment that doesn’t actually answer your question.</a:t>
            </a:r>
          </a:p>
          <a:p>
            <a:endParaRPr lang="en-US" dirty="0"/>
          </a:p>
          <a:p>
            <a:r>
              <a:rPr lang="en-US" i="1" dirty="0"/>
              <a:t>A clear test plan acts like a roadmap — it ensures the other steps (time/resources, instructions, samples) are efficient and effective, rather than scattered efforts.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268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US" dirty="0"/>
          </a:p>
          <a:p>
            <a:r>
              <a:rPr lang="en-US" dirty="0"/>
              <a:t>- Quantitative factors are measurable on a numeric scale and can take on a range of numerical values. Examples:</a:t>
            </a:r>
          </a:p>
          <a:p>
            <a:r>
              <a:rPr lang="en-US" dirty="0"/>
              <a:t>- Weight — measured in grams, kilograms, etc.</a:t>
            </a:r>
          </a:p>
          <a:p>
            <a:r>
              <a:rPr lang="en-US" dirty="0"/>
              <a:t>- Temperature — measured in °C, °F, etc.</a:t>
            </a:r>
          </a:p>
          <a:p>
            <a:r>
              <a:rPr lang="en-US" dirty="0"/>
              <a:t>- Pressure — measured in pascals, atmospheres, etc.</a:t>
            </a:r>
          </a:p>
          <a:p>
            <a:r>
              <a:rPr lang="en-US" dirty="0"/>
              <a:t>- Qualitative factors are categorical — they describe qualities or groupings rather than numeric magnitudes.</a:t>
            </a:r>
          </a:p>
          <a:p>
            <a:r>
              <a:rPr lang="en-US" dirty="0"/>
              <a:t>- Batch is an identifier or category (e.g., Batch 1, Batch 2), not a continuously measurable value. It tells you which group something belongs to, not “how much” or “how many.”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772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dirty="0"/>
              <a:t>In Lean Six Sigma, </a:t>
            </a:r>
            <a:r>
              <a:rPr lang="en-US" b="1" dirty="0"/>
              <a:t>stakeholders</a:t>
            </a:r>
            <a:r>
              <a:rPr lang="en-US" dirty="0"/>
              <a:t> are defined broadly — they’re not just leaders or a single department, but </a:t>
            </a:r>
            <a:r>
              <a:rPr lang="en-US" b="1" dirty="0"/>
              <a:t>anyone impacted by, contributing to, or invested in the outcome of the project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  <a:p>
            <a:r>
              <a:rPr lang="en-US" b="1" dirty="0"/>
              <a:t>Why this matters in Lean Six Sigma:</a:t>
            </a:r>
          </a:p>
          <a:p>
            <a:r>
              <a:rPr lang="en-US" b="1" dirty="0"/>
              <a:t>Holistic perspective</a:t>
            </a:r>
            <a:r>
              <a:rPr lang="en-US" dirty="0"/>
              <a:t> – Processes touch multiple parts of an </a:t>
            </a:r>
            <a:r>
              <a:rPr lang="en-US" dirty="0" err="1"/>
              <a:t>organisation</a:t>
            </a:r>
            <a:r>
              <a:rPr lang="en-US" dirty="0"/>
              <a:t>, so you need input from all affected groups.</a:t>
            </a:r>
          </a:p>
          <a:p>
            <a:r>
              <a:rPr lang="en-US" b="1" dirty="0"/>
              <a:t>Buy‑in &amp; support</a:t>
            </a:r>
            <a:r>
              <a:rPr lang="en-US" dirty="0"/>
              <a:t> – Engaging all stakeholders increases cooperation and smooths implementation.</a:t>
            </a:r>
          </a:p>
          <a:p>
            <a:r>
              <a:rPr lang="en-US" b="1" dirty="0"/>
              <a:t>Sustainable results</a:t>
            </a:r>
            <a:r>
              <a:rPr lang="en-US" dirty="0"/>
              <a:t> – Solutions are more likely to stick if the people affected are involved in shaping them.</a:t>
            </a:r>
          </a:p>
          <a:p>
            <a:endParaRPr lang="en-US" dirty="0"/>
          </a:p>
          <a:p>
            <a:r>
              <a:rPr lang="en-US" i="1" dirty="0"/>
              <a:t>Stakeholders can include frontline operators, managers, customers, suppliers, quality teams — essentially anyone with a vested interest in the process or its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00040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Takt Time </a:t>
            </a:r>
            <a:r>
              <a:rPr lang="en-US" dirty="0"/>
              <a:t>= Pace of a manufacturing system as determined by customer demand.</a:t>
            </a:r>
          </a:p>
          <a:p>
            <a:r>
              <a:rPr lang="en-US" dirty="0"/>
              <a:t>- From German Takt = “pulse/beat” of production.</a:t>
            </a:r>
          </a:p>
          <a:p>
            <a:r>
              <a:rPr lang="en-US" dirty="0"/>
              <a:t>- Formula: Takt Time = Available production time ÷ Customer demand.</a:t>
            </a:r>
          </a:p>
          <a:p>
            <a:r>
              <a:rPr lang="en-US" dirty="0"/>
              <a:t>- Aligns output with demand to avoid overproduction or delays.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9507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ANOVA Significance Test</a:t>
            </a:r>
          </a:p>
          <a:p>
            <a:r>
              <a:rPr lang="en-US" dirty="0"/>
              <a:t>- ANOVA uses the F‑test to determine if there are significant differences between group means.</a:t>
            </a:r>
          </a:p>
          <a:p>
            <a:r>
              <a:rPr lang="en-US" dirty="0"/>
              <a:t>- Why F‑test? It compares the ratio of variance between groups to variance within groups.</a:t>
            </a:r>
          </a:p>
          <a:p>
            <a:r>
              <a:rPr lang="en-US" dirty="0"/>
              <a:t>- Large F values → higher likelihood that at least one group mean is different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532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Takt Time is determined by: Customer demand</a:t>
            </a:r>
          </a:p>
          <a:p>
            <a:r>
              <a:rPr lang="en-US" dirty="0"/>
              <a:t>- From German Takt = “pulse/beat” of production.</a:t>
            </a:r>
          </a:p>
          <a:p>
            <a:r>
              <a:rPr lang="en-US" dirty="0"/>
              <a:t>- Formula: Takt Time = Available production time ÷ Customer demand.</a:t>
            </a:r>
          </a:p>
          <a:p>
            <a:r>
              <a:rPr lang="en-US" dirty="0"/>
              <a:t>- Ensures production pace matches what customers actually require.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9755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Why:</a:t>
            </a:r>
          </a:p>
          <a:p>
            <a:r>
              <a:rPr lang="en-US" dirty="0"/>
              <a:t>- </a:t>
            </a:r>
            <a:r>
              <a:rPr lang="en-US" dirty="0" err="1"/>
              <a:t>Organises</a:t>
            </a:r>
            <a:r>
              <a:rPr lang="en-US" dirty="0"/>
              <a:t> the workplace so abnormalities stand out immediately.</a:t>
            </a:r>
          </a:p>
          <a:p>
            <a:r>
              <a:rPr lang="en-US" dirty="0"/>
              <a:t>- Steps: Sort, Set in order, Shine, </a:t>
            </a:r>
            <a:r>
              <a:rPr lang="en-US" dirty="0" err="1"/>
              <a:t>Standardise</a:t>
            </a:r>
            <a:r>
              <a:rPr lang="en-US" dirty="0"/>
              <a:t>, Sustain.</a:t>
            </a:r>
          </a:p>
          <a:p>
            <a:r>
              <a:rPr lang="en-US" dirty="0"/>
              <a:t>- A clean, well‑ordered environment makes issues (e.g., misplaced tools, leaks, defects) visible at a glance.</a:t>
            </a:r>
          </a:p>
          <a:p>
            <a:r>
              <a:rPr lang="en-US" dirty="0"/>
              <a:t>- Acts as a foundation for other Lean tools by creating transparency in the process.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8593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  <a:endParaRPr lang="en-GB" b="0" dirty="0"/>
          </a:p>
          <a:p>
            <a:endParaRPr lang="en-US" b="1" dirty="0"/>
          </a:p>
          <a:p>
            <a:r>
              <a:rPr lang="en-US" b="1" dirty="0"/>
              <a:t>MSA metric to assess data reliability (with spec limits)</a:t>
            </a:r>
            <a:endParaRPr lang="en-US" dirty="0"/>
          </a:p>
          <a:p>
            <a:r>
              <a:rPr lang="en-US" b="1" dirty="0"/>
              <a:t>Why:</a:t>
            </a:r>
            <a:r>
              <a:rPr lang="en-US" dirty="0"/>
              <a:t> Compares measurement variation to customer tolerance; ideal when U/L spec limits drive accept/reject.</a:t>
            </a:r>
          </a:p>
          <a:p>
            <a:r>
              <a:rPr lang="en-US" dirty="0"/>
              <a:t>→ lower is better (≈ ≤10% good, 10–30% marginal, &gt;30% poor).</a:t>
            </a:r>
          </a:p>
          <a:p>
            <a:endParaRPr lang="en-US" b="1" dirty="0"/>
          </a:p>
          <a:p>
            <a:r>
              <a:rPr lang="en-US" b="1" dirty="0"/>
              <a:t>Not the others:</a:t>
            </a:r>
            <a:r>
              <a:rPr lang="en-US" dirty="0"/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% Study Variation (%R&amp;R):</a:t>
            </a:r>
            <a:r>
              <a:rPr lang="en-US" dirty="0"/>
              <a:t> vs. process variation, not specs.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% Contribution:</a:t>
            </a:r>
            <a:r>
              <a:rPr lang="en-US" dirty="0"/>
              <a:t> variance breakdown, not an acceptability metric.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NDC:</a:t>
            </a:r>
            <a:r>
              <a:rPr lang="en-US" dirty="0"/>
              <a:t> discrimination/resolution, not reliability vs. specs.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8071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Steps in Minitab </a:t>
            </a:r>
          </a:p>
          <a:p>
            <a:r>
              <a:rPr lang="en-US" b="1" dirty="0"/>
              <a:t>Open the test</a:t>
            </a:r>
            <a:endParaRPr lang="en-US" dirty="0"/>
          </a:p>
          <a:p>
            <a:pPr lvl="1"/>
            <a:r>
              <a:rPr lang="en-US" dirty="0"/>
              <a:t>Go to </a:t>
            </a:r>
            <a:r>
              <a:rPr lang="en-US" b="1" dirty="0"/>
              <a:t>Stat → Basic Statistics → 2 Variances</a:t>
            </a:r>
            <a:r>
              <a:rPr lang="en-US" dirty="0"/>
              <a:t>.</a:t>
            </a:r>
          </a:p>
          <a:p>
            <a:r>
              <a:rPr lang="en-US" b="1" dirty="0"/>
              <a:t>Select the data type</a:t>
            </a:r>
            <a:endParaRPr lang="en-US" dirty="0"/>
          </a:p>
          <a:p>
            <a:pPr lvl="1"/>
            <a:r>
              <a:rPr lang="en-US" dirty="0"/>
              <a:t>In the dialog box, choose </a:t>
            </a:r>
            <a:r>
              <a:rPr lang="en-US" b="1" dirty="0"/>
              <a:t>Summarized data</a:t>
            </a:r>
            <a:r>
              <a:rPr lang="en-US" dirty="0"/>
              <a:t>.</a:t>
            </a:r>
          </a:p>
          <a:p>
            <a:r>
              <a:rPr lang="en-US" b="1" dirty="0"/>
              <a:t>Enter each group's stats</a:t>
            </a:r>
            <a:endParaRPr lang="en-US" dirty="0"/>
          </a:p>
          <a:p>
            <a:pPr lvl="1"/>
            <a:r>
              <a:rPr lang="en-US" dirty="0"/>
              <a:t>For </a:t>
            </a:r>
            <a:r>
              <a:rPr lang="en-US" b="1" dirty="0"/>
              <a:t>Sample 1 (Harry)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Sample size (n_1) = 15</a:t>
            </a:r>
          </a:p>
          <a:p>
            <a:pPr lvl="2"/>
            <a:r>
              <a:rPr lang="en-US" dirty="0"/>
              <a:t>Standard deviation (s_1) = 3.2</a:t>
            </a:r>
          </a:p>
          <a:p>
            <a:pPr lvl="1"/>
            <a:r>
              <a:rPr lang="en-US" dirty="0"/>
              <a:t>For </a:t>
            </a:r>
            <a:r>
              <a:rPr lang="en-US" b="1" dirty="0"/>
              <a:t>Sample 2 (Edward)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Sample size (n_2) = 25</a:t>
            </a:r>
          </a:p>
          <a:p>
            <a:pPr lvl="2"/>
            <a:r>
              <a:rPr lang="en-US" dirty="0"/>
              <a:t>Standard deviation (s_2) = 2.8</a:t>
            </a:r>
          </a:p>
          <a:p>
            <a:r>
              <a:rPr lang="en-US" b="1" dirty="0"/>
              <a:t>Set your options</a:t>
            </a:r>
            <a:endParaRPr lang="en-US" dirty="0"/>
          </a:p>
          <a:p>
            <a:pPr lvl="1"/>
            <a:r>
              <a:rPr lang="en-US" dirty="0"/>
              <a:t>Click </a:t>
            </a:r>
            <a:r>
              <a:rPr lang="en-US" b="1" dirty="0"/>
              <a:t>Options</a:t>
            </a:r>
            <a:r>
              <a:rPr lang="en-US" dirty="0"/>
              <a:t>, set confidence level to </a:t>
            </a:r>
            <a:r>
              <a:rPr lang="en-US" b="1" dirty="0"/>
              <a:t>95%</a:t>
            </a:r>
            <a:r>
              <a:rPr lang="en-US" dirty="0"/>
              <a:t> (α = 0.05).</a:t>
            </a:r>
          </a:p>
          <a:p>
            <a:pPr lvl="1"/>
            <a:r>
              <a:rPr lang="en-US" dirty="0"/>
              <a:t>Hypothesized ratio = 1 (H₀: variances are equal).</a:t>
            </a:r>
          </a:p>
          <a:p>
            <a:r>
              <a:rPr lang="en-US" b="1" dirty="0"/>
              <a:t>Run and read output</a:t>
            </a:r>
            <a:endParaRPr lang="en-US" dirty="0"/>
          </a:p>
          <a:p>
            <a:pPr lvl="1"/>
            <a:r>
              <a:rPr lang="en-US" dirty="0"/>
              <a:t>Minitab will calculate: [ F = \frac{s_1</a:t>
            </a:r>
            <a:r>
              <a:rPr lang="en-US" baseline="30000" dirty="0"/>
              <a:t>2}{s_2</a:t>
            </a:r>
            <a:r>
              <a:rPr lang="en-US" dirty="0"/>
              <a:t>2} = \frac{3.2</a:t>
            </a:r>
            <a:r>
              <a:rPr lang="en-US" baseline="30000" dirty="0"/>
              <a:t>2}{2.8</a:t>
            </a:r>
            <a:r>
              <a:rPr lang="en-US" dirty="0"/>
              <a:t>2} \</a:t>
            </a:r>
            <a:r>
              <a:rPr lang="en-US" dirty="0" err="1"/>
              <a:t>approx</a:t>
            </a:r>
            <a:r>
              <a:rPr lang="en-US" dirty="0"/>
              <a:t> 1.31 ] </a:t>
            </a:r>
          </a:p>
          <a:p>
            <a:pPr lvl="2"/>
            <a:r>
              <a:rPr lang="en-US" b="1" dirty="0"/>
              <a:t>F-Statistic</a:t>
            </a:r>
            <a:r>
              <a:rPr lang="en-US" dirty="0"/>
              <a:t> ≈ 1.31</a:t>
            </a:r>
          </a:p>
          <a:p>
            <a:pPr lvl="2"/>
            <a:r>
              <a:rPr lang="en-US" b="1" dirty="0"/>
              <a:t>p-value</a:t>
            </a:r>
            <a:r>
              <a:rPr lang="en-US" dirty="0"/>
              <a:t> ≈ 0.547</a:t>
            </a:r>
          </a:p>
          <a:p>
            <a:pPr lvl="1"/>
            <a:r>
              <a:rPr lang="en-US" dirty="0"/>
              <a:t>Since p-value &gt; 0.05 → fail to reject H₀ → </a:t>
            </a:r>
            <a:r>
              <a:rPr lang="en-US" b="1" dirty="0"/>
              <a:t>variances are equal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48229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GB" dirty="0"/>
              <a:t>Check the manual (6.4 value Stream Analysis)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19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1. Normal</a:t>
            </a:r>
            <a:r>
              <a:rPr lang="en-US" dirty="0"/>
              <a:t> → </a:t>
            </a:r>
            <a:r>
              <a:rPr lang="en-US" b="1" dirty="0"/>
              <a:t>Continuous</a:t>
            </a:r>
            <a:r>
              <a:rPr lang="en-US" dirty="0"/>
              <a:t> (bell‑shaped curve over a continuous range)</a:t>
            </a:r>
          </a:p>
          <a:p>
            <a:r>
              <a:rPr lang="en-US" b="1" dirty="0"/>
              <a:t>2. Poisson</a:t>
            </a:r>
            <a:r>
              <a:rPr lang="en-US" dirty="0"/>
              <a:t> → </a:t>
            </a:r>
            <a:r>
              <a:rPr lang="en-US" b="1" dirty="0"/>
              <a:t>Discrete</a:t>
            </a:r>
            <a:r>
              <a:rPr lang="en-US" dirty="0"/>
              <a:t> (counts of events in a fixed interval)</a:t>
            </a:r>
          </a:p>
          <a:p>
            <a:r>
              <a:rPr lang="en-US" b="1" dirty="0"/>
              <a:t>3. Binomial</a:t>
            </a:r>
            <a:r>
              <a:rPr lang="en-US" dirty="0"/>
              <a:t> → </a:t>
            </a:r>
            <a:r>
              <a:rPr lang="en-US" b="1" dirty="0"/>
              <a:t>Discrete</a:t>
            </a:r>
            <a:r>
              <a:rPr lang="en-US" dirty="0"/>
              <a:t> (counts of successes in fixed number of trials)</a:t>
            </a:r>
          </a:p>
          <a:p>
            <a:r>
              <a:rPr lang="en-US" b="1" dirty="0"/>
              <a:t>4. Chi‑Square</a:t>
            </a:r>
            <a:r>
              <a:rPr lang="en-US" dirty="0"/>
              <a:t> → </a:t>
            </a:r>
            <a:r>
              <a:rPr lang="en-US" b="1" dirty="0"/>
              <a:t>Continuous</a:t>
            </a:r>
            <a:r>
              <a:rPr lang="en-US" dirty="0"/>
              <a:t> (distribution of a sum of squared variables, often used in tests of variance or independence)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7782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Provide step‑by‑step guidance for performing a task correctly and consistently.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Ensure operators, technicians, or staff follow the same method, reducing variation.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Are more detailed than procedures, often including diagrams, photos, or checklists.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425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The p‑value here is </a:t>
            </a:r>
            <a:r>
              <a:rPr lang="en-US" b="1" dirty="0"/>
              <a:t>0.72</a:t>
            </a:r>
            <a:r>
              <a:rPr lang="en-US" dirty="0"/>
              <a:t>, which is much larger than the chosen significance level α = 0.05.</a:t>
            </a:r>
          </a:p>
          <a:p>
            <a:r>
              <a:rPr lang="en-US" b="1" dirty="0"/>
              <a:t>Step‑by‑step reasoning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Decision rule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If </a:t>
            </a:r>
            <a:r>
              <a:rPr lang="en-US" i="1" dirty="0"/>
              <a:t>p</a:t>
            </a:r>
            <a:r>
              <a:rPr lang="en-US" dirty="0"/>
              <a:t> ≤ α → Reject H_0 (Null Hypothesis)</a:t>
            </a:r>
          </a:p>
          <a:p>
            <a:pPr lvl="1"/>
            <a:r>
              <a:rPr lang="en-US" dirty="0"/>
              <a:t>If </a:t>
            </a:r>
            <a:r>
              <a:rPr lang="en-US" i="1" dirty="0"/>
              <a:t>p</a:t>
            </a:r>
            <a:r>
              <a:rPr lang="en-US" dirty="0"/>
              <a:t> &gt; α → Fail to reject H_0</a:t>
            </a:r>
          </a:p>
          <a:p>
            <a:endParaRPr lang="en-US" b="1" dirty="0"/>
          </a:p>
          <a:p>
            <a:r>
              <a:rPr lang="en-US" b="1" dirty="0"/>
              <a:t>Apply the rule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0.72 &gt; 0.05 → Fail to reject H_0</a:t>
            </a:r>
          </a:p>
          <a:p>
            <a:endParaRPr lang="en-US" b="1" dirty="0"/>
          </a:p>
          <a:p>
            <a:r>
              <a:rPr lang="en-US" b="1" dirty="0"/>
              <a:t>Interpretation</a:t>
            </a:r>
            <a:r>
              <a:rPr lang="en-US" dirty="0"/>
              <a:t>:</a:t>
            </a:r>
          </a:p>
          <a:p>
            <a:r>
              <a:rPr lang="en-US" dirty="0"/>
              <a:t>There’s </a:t>
            </a:r>
            <a:r>
              <a:rPr lang="en-US" b="1" dirty="0"/>
              <a:t>no statistical evidence</a:t>
            </a:r>
            <a:r>
              <a:rPr lang="en-US" dirty="0"/>
              <a:t> strong enough to claim a difference between the two processes.</a:t>
            </a:r>
          </a:p>
          <a:p>
            <a:r>
              <a:rPr lang="en-US" dirty="0"/>
              <a:t>This doesn’t “prove” the processes are identical; it means the data didn’t reveal a significant difference at the 95 % confidence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7713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D</a:t>
            </a:r>
          </a:p>
          <a:p>
            <a:endParaRPr lang="en-GB" b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Hypothesis testing uses sample data to make inferences about an entire population.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For results to be statistically valid: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dirty="0"/>
              <a:t>The sample must be random (every member has an equal chance of being selected, reducing bias).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0" dirty="0"/>
              <a:t>The sample must be large enough to accurately estimate population parameters and detect meaningful effects.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This approach allows us to calculate probabilities (p‑values) that help decide whether to reject or fail to reject the null hypothesis.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130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Why it’s best here:</a:t>
            </a:r>
            <a:endParaRPr lang="en-US" dirty="0"/>
          </a:p>
          <a:p>
            <a:r>
              <a:rPr lang="en-US" b="1" dirty="0"/>
              <a:t>Purpose:</a:t>
            </a:r>
            <a:r>
              <a:rPr lang="en-US" dirty="0"/>
              <a:t> It’s designed to brainstorm and visually map </a:t>
            </a:r>
            <a:r>
              <a:rPr lang="en-US" i="1" dirty="0"/>
              <a:t>all</a:t>
            </a:r>
            <a:r>
              <a:rPr lang="en-US" dirty="0"/>
              <a:t> possible causes of a problem, grouped into logical categories (e.g., Methods, Machines, Materials, People, Environment, Measurement).</a:t>
            </a:r>
          </a:p>
          <a:p>
            <a:r>
              <a:rPr lang="en-US" b="1" dirty="0"/>
              <a:t>Benefit:</a:t>
            </a:r>
            <a:r>
              <a:rPr lang="en-US" dirty="0"/>
              <a:t> Encourages a comprehensive exploration rather than jumping to conclusions, which is crucial when you want to uncover </a:t>
            </a:r>
            <a:r>
              <a:rPr lang="en-US" i="1" dirty="0"/>
              <a:t>every</a:t>
            </a:r>
            <a:r>
              <a:rPr lang="en-US" dirty="0"/>
              <a:t> potential factor.</a:t>
            </a:r>
          </a:p>
          <a:p>
            <a:r>
              <a:rPr lang="en-US" b="1" dirty="0"/>
              <a:t>Structure:</a:t>
            </a:r>
            <a:r>
              <a:rPr lang="en-US" dirty="0"/>
              <a:t> The diagram’s “spine” represents the problem, while the “bones” branch out into categories of potential causes.</a:t>
            </a:r>
          </a:p>
          <a:p>
            <a:endParaRPr lang="en-US" b="1" dirty="0"/>
          </a:p>
          <a:p>
            <a:r>
              <a:rPr lang="en-US" b="1" dirty="0"/>
              <a:t>Why not the others:</a:t>
            </a:r>
          </a:p>
          <a:p>
            <a:r>
              <a:rPr lang="en-US" b="1" dirty="0"/>
              <a:t>Cause and Effect matrix:</a:t>
            </a:r>
            <a:r>
              <a:rPr lang="en-US" dirty="0"/>
              <a:t> Ranks and prioritizes causes already identified, not for broad initial brainstorming.</a:t>
            </a:r>
          </a:p>
          <a:p>
            <a:r>
              <a:rPr lang="en-US" b="1" dirty="0"/>
              <a:t>Pareto diagram:</a:t>
            </a:r>
            <a:r>
              <a:rPr lang="en-US" dirty="0"/>
              <a:t> Highlights the most significant causes based on data, but only </a:t>
            </a:r>
            <a:r>
              <a:rPr lang="en-US" i="1" dirty="0"/>
              <a:t>after</a:t>
            </a:r>
            <a:r>
              <a:rPr lang="en-US" dirty="0"/>
              <a:t> you’ve identified them.</a:t>
            </a:r>
          </a:p>
          <a:p>
            <a:r>
              <a:rPr lang="en-US" b="1" dirty="0"/>
              <a:t>Histogram:</a:t>
            </a:r>
            <a:r>
              <a:rPr lang="en-US" dirty="0"/>
              <a:t> Shows data distribution or variation, not causal relationships.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5389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55887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Continuous data</a:t>
            </a:r>
            <a:r>
              <a:rPr lang="en-US" dirty="0"/>
              <a:t> can take on </a:t>
            </a:r>
            <a:r>
              <a:rPr lang="en-US" i="1" dirty="0"/>
              <a:t>any</a:t>
            </a:r>
            <a:r>
              <a:rPr lang="en-US" dirty="0"/>
              <a:t> value within a given range, including fractional or decimal measurements.</a:t>
            </a:r>
          </a:p>
          <a:p>
            <a:r>
              <a:rPr lang="en-US" b="1" dirty="0"/>
              <a:t>Height</a:t>
            </a:r>
            <a:r>
              <a:rPr lang="en-US" dirty="0"/>
              <a:t> is measured on a continuous scale — someone could be 170 cm, 170.2 cm, 170.25 cm, etc.</a:t>
            </a:r>
          </a:p>
          <a:p>
            <a:r>
              <a:rPr lang="en-US" dirty="0"/>
              <a:t>Other examples: weight, temperature, time.</a:t>
            </a:r>
          </a:p>
          <a:p>
            <a:endParaRPr lang="en-US" b="1" dirty="0"/>
          </a:p>
          <a:p>
            <a:r>
              <a:rPr lang="en-US" b="1" dirty="0"/>
              <a:t>Why not the others:</a:t>
            </a:r>
            <a:endParaRPr lang="en-US" dirty="0"/>
          </a:p>
          <a:p>
            <a:r>
              <a:rPr lang="en-US" b="1" dirty="0"/>
              <a:t>b) Result of a throw of a dice</a:t>
            </a:r>
            <a:r>
              <a:rPr lang="en-US" dirty="0"/>
              <a:t> → </a:t>
            </a:r>
            <a:r>
              <a:rPr lang="en-US" b="1" dirty="0"/>
              <a:t>Discrete</a:t>
            </a:r>
            <a:r>
              <a:rPr lang="en-US" dirty="0"/>
              <a:t>; only specific whole-number outcomes (1–6).</a:t>
            </a:r>
          </a:p>
          <a:p>
            <a:r>
              <a:rPr lang="en-US" b="1" dirty="0"/>
              <a:t>c) Number of defective products</a:t>
            </a:r>
            <a:r>
              <a:rPr lang="en-US" dirty="0"/>
              <a:t> → </a:t>
            </a:r>
            <a:r>
              <a:rPr lang="en-US" b="1" dirty="0"/>
              <a:t>Discrete</a:t>
            </a:r>
            <a:r>
              <a:rPr lang="en-US" dirty="0"/>
              <a:t>; counts (0, 1, 2…) without fractional parts.</a:t>
            </a:r>
          </a:p>
          <a:p>
            <a:r>
              <a:rPr lang="en-US" b="1" dirty="0"/>
              <a:t>d) Bolt fits yes or no in the nut</a:t>
            </a:r>
            <a:r>
              <a:rPr lang="en-US" dirty="0"/>
              <a:t> → </a:t>
            </a:r>
            <a:r>
              <a:rPr lang="en-US" b="1" dirty="0"/>
              <a:t>Categorical/Binary</a:t>
            </a:r>
            <a:r>
              <a:rPr lang="en-US" dirty="0"/>
              <a:t>; just two possible categories (yes/no).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518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Definition:</a:t>
            </a:r>
            <a:r>
              <a:rPr lang="en-US" dirty="0"/>
              <a:t> The p‑value answers the question: </a:t>
            </a:r>
            <a:r>
              <a:rPr lang="en-US" i="1" dirty="0"/>
              <a:t>"If the null hypothesis were true, how likely is it that we'd see data this extreme (or more extreme) just by random chance?"</a:t>
            </a:r>
            <a:endParaRPr lang="en-US" dirty="0"/>
          </a:p>
          <a:p>
            <a:r>
              <a:rPr lang="en-US" dirty="0"/>
              <a:t>It’s a </a:t>
            </a:r>
            <a:r>
              <a:rPr lang="en-US" b="1" dirty="0"/>
              <a:t>conditional probability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[ p = P(\text{data as extreme as observed} \mid H_0 \ \text{is true}) ]</a:t>
            </a:r>
          </a:p>
          <a:p>
            <a:r>
              <a:rPr lang="en-US" dirty="0"/>
              <a:t>A </a:t>
            </a:r>
            <a:r>
              <a:rPr lang="en-US" b="1" dirty="0"/>
              <a:t>small p‑value</a:t>
            </a:r>
            <a:r>
              <a:rPr lang="en-US" dirty="0"/>
              <a:t> suggests the observed data would be unusual under ( H_0 ), which can lead you to reject the null hypothesis.</a:t>
            </a:r>
          </a:p>
          <a:p>
            <a:endParaRPr lang="en-US" b="1" dirty="0"/>
          </a:p>
          <a:p>
            <a:r>
              <a:rPr lang="en-US" b="1" dirty="0"/>
              <a:t>❌ Why the others are wrong</a:t>
            </a:r>
          </a:p>
          <a:p>
            <a:r>
              <a:rPr lang="en-US" b="1" dirty="0"/>
              <a:t>(1 − p) is the probability the alternative hypothesis is true</a:t>
            </a:r>
            <a:r>
              <a:rPr lang="en-US" dirty="0"/>
              <a:t> → Incorrect; p‑values don’t directly give the probability of ( </a:t>
            </a:r>
            <a:r>
              <a:rPr lang="en-US" dirty="0" err="1"/>
              <a:t>H_a</a:t>
            </a:r>
            <a:r>
              <a:rPr lang="en-US" dirty="0"/>
              <a:t> ) or ( H_0 ) being true.</a:t>
            </a:r>
          </a:p>
          <a:p>
            <a:r>
              <a:rPr lang="en-US" b="1" dirty="0"/>
              <a:t>The p‑value is the probability of falsely rejecting ( H_0 )</a:t>
            </a:r>
            <a:r>
              <a:rPr lang="en-US" dirty="0"/>
              <a:t> → That’s the </a:t>
            </a:r>
            <a:r>
              <a:rPr lang="en-US" b="1" dirty="0"/>
              <a:t>Type I error rate</a:t>
            </a:r>
            <a:r>
              <a:rPr lang="en-US" dirty="0"/>
              <a:t> (( \alpha )), not the p‑value.</a:t>
            </a:r>
          </a:p>
          <a:p>
            <a:r>
              <a:rPr lang="en-US" b="1" dirty="0"/>
              <a:t>The p‑value is the probability that ( H_0 ) is true</a:t>
            </a:r>
            <a:r>
              <a:rPr lang="en-US" dirty="0"/>
              <a:t> → Not correct; we can’t assign this probability without a Bayesian framework and prior beliefs.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99518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Why these belong to </a:t>
            </a:r>
            <a:r>
              <a:rPr lang="en-US" b="1" i="1" dirty="0"/>
              <a:t>Pull</a:t>
            </a:r>
            <a:endParaRPr lang="en-US" b="1" dirty="0"/>
          </a:p>
          <a:p>
            <a:r>
              <a:rPr lang="en-US" dirty="0"/>
              <a:t>In </a:t>
            </a:r>
            <a:r>
              <a:rPr lang="en-US" b="1" dirty="0"/>
              <a:t>Lean manufacturing</a:t>
            </a:r>
            <a:r>
              <a:rPr lang="en-US" dirty="0"/>
              <a:t>, the </a:t>
            </a:r>
            <a:r>
              <a:rPr lang="en-US" b="1" dirty="0"/>
              <a:t>Pull system</a:t>
            </a:r>
            <a:r>
              <a:rPr lang="en-US" dirty="0"/>
              <a:t> means work is triggered </a:t>
            </a:r>
            <a:r>
              <a:rPr lang="en-US" b="1" dirty="0"/>
              <a:t>only by actual demand</a:t>
            </a:r>
            <a:r>
              <a:rPr lang="en-US" dirty="0"/>
              <a:t> — nothing is made or moved unless the next step or customer needs it.</a:t>
            </a:r>
          </a:p>
          <a:p>
            <a:r>
              <a:rPr lang="en-US" b="1" dirty="0"/>
              <a:t>2) Preventing overproduction</a:t>
            </a:r>
            <a:r>
              <a:rPr lang="en-US" dirty="0"/>
              <a:t> → Core benefit of Pull; produces only what’s needed, when it’s needed.</a:t>
            </a:r>
          </a:p>
          <a:p>
            <a:r>
              <a:rPr lang="en-US" b="1" dirty="0"/>
              <a:t>3) Parts are delivered at the right time</a:t>
            </a:r>
            <a:r>
              <a:rPr lang="en-US" dirty="0"/>
              <a:t> → </a:t>
            </a:r>
            <a:r>
              <a:rPr lang="en-US" i="1" dirty="0"/>
              <a:t>Just‑In‑Time</a:t>
            </a:r>
            <a:r>
              <a:rPr lang="en-US" dirty="0"/>
              <a:t> delivery is a hallmark of Pull, reducing inventory waste.</a:t>
            </a:r>
          </a:p>
          <a:p>
            <a:r>
              <a:rPr lang="en-US" b="1" dirty="0"/>
              <a:t>4) Parts are delivered in the correct quantity</a:t>
            </a:r>
            <a:r>
              <a:rPr lang="en-US" dirty="0"/>
              <a:t> → Matches supply to actual demand, avoiding surplus.</a:t>
            </a:r>
          </a:p>
          <a:p>
            <a:endParaRPr lang="en-US" dirty="0"/>
          </a:p>
          <a:p>
            <a:r>
              <a:rPr lang="en-US" b="1" dirty="0"/>
              <a:t>Why “Preventing mistakes” (1) isn’t part of Pull</a:t>
            </a:r>
          </a:p>
          <a:p>
            <a:r>
              <a:rPr lang="en-US" dirty="0"/>
              <a:t>That’s linked to </a:t>
            </a:r>
            <a:r>
              <a:rPr lang="en-US" b="1" dirty="0"/>
              <a:t>Poka‑Yoke</a:t>
            </a:r>
            <a:r>
              <a:rPr lang="en-US" dirty="0"/>
              <a:t> (error‑proofing), which focuses on </a:t>
            </a:r>
            <a:r>
              <a:rPr lang="en-US" i="1" dirty="0"/>
              <a:t>quality assurance</a:t>
            </a:r>
            <a:r>
              <a:rPr lang="en-US" dirty="0"/>
              <a:t>, not on demand‑driven flow.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8916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Type II error</a:t>
            </a:r>
            <a:r>
              <a:rPr lang="en-US" dirty="0"/>
              <a:t> = Failing to reject the null hypothesis when it is actually false (a “miss”). The </a:t>
            </a:r>
            <a:r>
              <a:rPr lang="en-US" b="1" dirty="0"/>
              <a:t>probability</a:t>
            </a:r>
            <a:r>
              <a:rPr lang="en-US" dirty="0"/>
              <a:t> of making a Type II error is denoted by </a:t>
            </a:r>
            <a:r>
              <a:rPr lang="en-US" b="1" dirty="0"/>
              <a:t>β</a:t>
            </a:r>
            <a:r>
              <a:rPr lang="en-US" dirty="0"/>
              <a:t> (beta).</a:t>
            </a:r>
          </a:p>
          <a:p>
            <a:r>
              <a:rPr lang="en-US" dirty="0"/>
              <a:t>This is often called </a:t>
            </a:r>
            <a:r>
              <a:rPr lang="en-US" b="1" dirty="0"/>
              <a:t>beta risk</a:t>
            </a:r>
            <a:r>
              <a:rPr lang="en-US" dirty="0"/>
              <a:t>.</a:t>
            </a:r>
          </a:p>
          <a:p>
            <a:r>
              <a:rPr lang="en-US" b="1" dirty="0"/>
              <a:t>Power</a:t>
            </a:r>
            <a:r>
              <a:rPr lang="en-US" dirty="0"/>
              <a:t> of a test = 1 - \beta, which is the probability of </a:t>
            </a:r>
            <a:r>
              <a:rPr lang="en-US" i="1" dirty="0"/>
              <a:t>correctly</a:t>
            </a:r>
            <a:r>
              <a:rPr lang="en-US" dirty="0"/>
              <a:t> rejecting a false null hypothesis.</a:t>
            </a:r>
          </a:p>
          <a:p>
            <a:endParaRPr lang="en-US" b="1" dirty="0"/>
          </a:p>
          <a:p>
            <a:r>
              <a:rPr lang="en-US" b="1" dirty="0"/>
              <a:t>Why not the others:</a:t>
            </a:r>
            <a:endParaRPr lang="en-US" dirty="0"/>
          </a:p>
          <a:p>
            <a:r>
              <a:rPr lang="en-US" b="1" dirty="0"/>
              <a:t>a) Confidence level</a:t>
            </a:r>
            <a:r>
              <a:rPr lang="en-US" dirty="0"/>
              <a:t> → Linked to 1 - \alpha in confidence intervals, not Type II errors.</a:t>
            </a:r>
          </a:p>
          <a:p>
            <a:r>
              <a:rPr lang="en-US" b="1" dirty="0"/>
              <a:t>b) Power</a:t>
            </a:r>
            <a:r>
              <a:rPr lang="en-US" dirty="0"/>
              <a:t> → Related, but it’s the </a:t>
            </a:r>
            <a:r>
              <a:rPr lang="en-US" i="1" dirty="0"/>
              <a:t>complement</a:t>
            </a:r>
            <a:r>
              <a:rPr lang="en-US" dirty="0"/>
              <a:t> of beta risk.</a:t>
            </a:r>
          </a:p>
          <a:p>
            <a:r>
              <a:rPr lang="en-US" b="1" dirty="0"/>
              <a:t>c) Alpha risk</a:t>
            </a:r>
            <a:r>
              <a:rPr lang="en-US" dirty="0"/>
              <a:t> → Probability of a </a:t>
            </a:r>
            <a:r>
              <a:rPr lang="en-US" b="1" dirty="0"/>
              <a:t>Type I error</a:t>
            </a:r>
            <a:r>
              <a:rPr lang="en-US" dirty="0"/>
              <a:t> (rejecting a true null hypothesis).</a:t>
            </a:r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68275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Six Sigma terms (using the standard 1.5 σ long‑term shift), five‑sigma quality delivers about </a:t>
            </a:r>
            <a:r>
              <a:rPr lang="en-US" b="1" dirty="0"/>
              <a:t>99.977% yield</a:t>
            </a:r>
            <a:r>
              <a:rPr lang="en-US" dirty="0"/>
              <a:t> — which works out to roughly </a:t>
            </a:r>
            <a:r>
              <a:rPr lang="en-US" b="1" dirty="0"/>
              <a:t>233 defects per million opportunities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8197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Speed = </a:t>
            </a:r>
            <a:r>
              <a:rPr lang="en-US" b="1" dirty="0"/>
              <a:t>4 levels</a:t>
            </a:r>
            <a:r>
              <a:rPr lang="en-US" dirty="0"/>
              <a:t> → 4 - 1 = 3 DOF </a:t>
            </a:r>
          </a:p>
          <a:p>
            <a:r>
              <a:rPr lang="en-US" dirty="0"/>
              <a:t>Temperature = </a:t>
            </a:r>
            <a:r>
              <a:rPr lang="en-US" b="1" dirty="0"/>
              <a:t>3 levels</a:t>
            </a:r>
            <a:r>
              <a:rPr lang="en-US" dirty="0"/>
              <a:t> → 3 - 1 = 2 DOF</a:t>
            </a:r>
          </a:p>
          <a:p>
            <a:r>
              <a:rPr lang="en-US" dirty="0"/>
              <a:t>Interaction DOF = = 6 (2 x 3)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7035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br>
              <a:rPr lang="en-US" dirty="0"/>
            </a:br>
            <a:r>
              <a:rPr lang="en-US" b="1" dirty="0"/>
              <a:t>Key Points:</a:t>
            </a:r>
            <a:endParaRPr lang="en-US" dirty="0"/>
          </a:p>
          <a:p>
            <a:r>
              <a:rPr lang="en-US" b="1" dirty="0"/>
              <a:t>NP Chart</a:t>
            </a:r>
            <a:r>
              <a:rPr lang="en-US" dirty="0"/>
              <a:t> → Tracks the </a:t>
            </a:r>
            <a:r>
              <a:rPr lang="en-US" i="1" dirty="0"/>
              <a:t>number of defective units</a:t>
            </a:r>
            <a:r>
              <a:rPr lang="en-US" dirty="0"/>
              <a:t> (pass/fail) in a </a:t>
            </a:r>
            <a:r>
              <a:rPr lang="en-US" b="1" dirty="0"/>
              <a:t>constant‑size sample</a:t>
            </a:r>
            <a:r>
              <a:rPr lang="en-US" dirty="0"/>
              <a:t>.</a:t>
            </a:r>
          </a:p>
          <a:p>
            <a:r>
              <a:rPr lang="en-US" b="1" dirty="0"/>
              <a:t>Data type:</a:t>
            </a:r>
            <a:r>
              <a:rPr lang="en-US" dirty="0"/>
              <a:t> Attribute (count data, not measurements).</a:t>
            </a:r>
          </a:p>
          <a:p>
            <a:r>
              <a:rPr lang="en-US" b="1" dirty="0"/>
              <a:t>Use when:</a:t>
            </a:r>
            <a:r>
              <a:rPr lang="en-US" dirty="0"/>
              <a:t> You care about “how many items failed” rather than “how bad” the defect was.</a:t>
            </a:r>
          </a:p>
          <a:p>
            <a:endParaRPr lang="en-US" b="1" dirty="0"/>
          </a:p>
          <a:p>
            <a:r>
              <a:rPr lang="en-US" b="1" dirty="0"/>
              <a:t>Other charts for context:</a:t>
            </a:r>
            <a:endParaRPr lang="en-US" dirty="0"/>
          </a:p>
          <a:p>
            <a:r>
              <a:rPr lang="en-US" b="1" dirty="0"/>
              <a:t>C Chart</a:t>
            </a:r>
            <a:r>
              <a:rPr lang="en-US" dirty="0"/>
              <a:t> → # of defects per unit (can be multiple per unit).</a:t>
            </a:r>
          </a:p>
          <a:p>
            <a:r>
              <a:rPr lang="en-US" b="1" dirty="0"/>
              <a:t>X̄‑R Chart</a:t>
            </a:r>
            <a:r>
              <a:rPr lang="en-US" dirty="0"/>
              <a:t> → Mean and range of continuous measurements.</a:t>
            </a:r>
          </a:p>
          <a:p>
            <a:r>
              <a:rPr lang="en-US" b="1" dirty="0"/>
              <a:t>I‑MR Chart</a:t>
            </a:r>
            <a:r>
              <a:rPr lang="en-US" dirty="0"/>
              <a:t> → Individual values and moving range.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60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Cycle time</a:t>
            </a:r>
            <a:r>
              <a:rPr lang="en-US" dirty="0"/>
              <a:t> is the actual time it takes to produce one unit during steady-state operation.  - Throughput (units/hour) is the inverse of cycle time. Lowering cycle time directly raises how many units you can make in the same period.  - Unlike setup time (which only affects runs that change over) or lead time (which includes non-production steps), cycle time impacts every single unit produced.</a:t>
            </a:r>
          </a:p>
          <a:p>
            <a:endParaRPr lang="en-US" dirty="0"/>
          </a:p>
          <a:p>
            <a:r>
              <a:rPr lang="en-US" b="1" dirty="0"/>
              <a:t>Takt time: </a:t>
            </a:r>
            <a:r>
              <a:rPr lang="en-US" dirty="0"/>
              <a:t>Planning metric for matching demand, not a process parameter you can cut </a:t>
            </a:r>
          </a:p>
          <a:p>
            <a:r>
              <a:rPr lang="en-US" b="1" dirty="0"/>
              <a:t>Lead time: </a:t>
            </a:r>
            <a:r>
              <a:rPr lang="en-US" dirty="0"/>
              <a:t>Total order-to-delivery time; shortening it may improve customer service but doesn’t boost production rate </a:t>
            </a:r>
          </a:p>
          <a:p>
            <a:r>
              <a:rPr lang="en-US" b="1" dirty="0"/>
              <a:t>Set-up time: </a:t>
            </a:r>
            <a:r>
              <a:rPr lang="en-US" dirty="0"/>
              <a:t>Valuable to reduce, but only affects batches requiring changeover</a:t>
            </a:r>
          </a:p>
          <a:p>
            <a:r>
              <a:rPr lang="en-US" b="1" dirty="0"/>
              <a:t>Cycle time: </a:t>
            </a:r>
            <a:r>
              <a:rPr lang="en-US" dirty="0"/>
              <a:t>Directly governs production rate for every unit; reducing it scales throughput immediately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845619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Visual inspection</a:t>
            </a:r>
            <a:r>
              <a:rPr lang="en-US" dirty="0"/>
              <a:t>, while it sounds “visual,” is actually a </a:t>
            </a:r>
            <a:r>
              <a:rPr lang="en-US" i="1" dirty="0"/>
              <a:t>method of detecting defects</a:t>
            </a:r>
            <a:r>
              <a:rPr lang="en-US" dirty="0"/>
              <a:t>, not a visual signal to manage the process.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93192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SIPOC</a:t>
            </a:r>
            <a:r>
              <a:rPr lang="en-US" dirty="0"/>
              <a:t> = </a:t>
            </a:r>
            <a:r>
              <a:rPr lang="en-US" b="1" dirty="0"/>
              <a:t>Suppliers, Inputs, Process, Outputs, Customers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Used early in process improvement to give an </a:t>
            </a:r>
            <a:r>
              <a:rPr lang="en-US" b="1" dirty="0"/>
              <a:t>overview</a:t>
            </a:r>
            <a:r>
              <a:rPr lang="en-US" dirty="0"/>
              <a:t> of the entire process.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Shows the start‑to‑finish flow without going into detailed steps.</a:t>
            </a:r>
          </a:p>
          <a:p>
            <a:endParaRPr lang="en-US" b="1" dirty="0"/>
          </a:p>
          <a:p>
            <a:r>
              <a:rPr lang="en-US" b="1" dirty="0"/>
              <a:t>Key Point: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It’s a </a:t>
            </a:r>
            <a:r>
              <a:rPr lang="en-US" b="1" dirty="0"/>
              <a:t>high‑level map</a:t>
            </a:r>
            <a:r>
              <a:rPr lang="en-US" dirty="0"/>
              <a:t> — zoomed‑out enough to see all major elements and relationships.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Helpful for aligning the team’s understanding before diving into detailed analysis.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Think of it like looking at a roadmap of an entire country before zooming into street‑level directions.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6419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Value Stream Mapping (VSM)</a:t>
            </a:r>
            <a:r>
              <a:rPr lang="en-US" dirty="0"/>
              <a:t> = A Lean tool to visualize the entire process flow, from start to finish, showing </a:t>
            </a:r>
            <a:r>
              <a:rPr lang="en-US" b="1" dirty="0"/>
              <a:t>value‑adding</a:t>
            </a:r>
            <a:r>
              <a:rPr lang="en-US" dirty="0"/>
              <a:t>, </a:t>
            </a:r>
            <a:r>
              <a:rPr lang="en-US" b="1" dirty="0"/>
              <a:t>non‑value‑adding</a:t>
            </a:r>
            <a:r>
              <a:rPr lang="en-US" dirty="0"/>
              <a:t>, and </a:t>
            </a:r>
            <a:r>
              <a:rPr lang="en-US" b="1" dirty="0"/>
              <a:t>necessary</a:t>
            </a:r>
            <a:r>
              <a:rPr lang="en-US" dirty="0"/>
              <a:t> activities.</a:t>
            </a:r>
          </a:p>
          <a:p>
            <a:endParaRPr lang="en-US" b="1" dirty="0"/>
          </a:p>
          <a:p>
            <a:r>
              <a:rPr lang="en-US" b="1" dirty="0"/>
              <a:t>Purpose: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Spot where value is created.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Highlight waste (non‑value‑adding).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Show essential but non‑value‑adding steps (support activities).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Enable targeted improvement.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VSM isn’t just about </a:t>
            </a:r>
            <a:r>
              <a:rPr lang="en-US" i="1" dirty="0"/>
              <a:t>good</a:t>
            </a:r>
            <a:r>
              <a:rPr lang="en-US" dirty="0"/>
              <a:t> steps — it’s about seeing </a:t>
            </a:r>
            <a:r>
              <a:rPr lang="en-US" i="1" dirty="0"/>
              <a:t>everything</a:t>
            </a:r>
            <a:r>
              <a:rPr lang="en-US" dirty="0"/>
              <a:t>, so you know where to cut waste and where to improve flow.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448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Control limits</a:t>
            </a:r>
            <a:r>
              <a:rPr lang="en-US" dirty="0"/>
              <a:t> for an X̄‑R chart are based on the intended sample size (here, </a:t>
            </a:r>
            <a:r>
              <a:rPr lang="en-US" b="1" dirty="0"/>
              <a:t>n = 4</a:t>
            </a:r>
            <a:r>
              <a:rPr lang="en-US" dirty="0"/>
              <a:t>). If you take </a:t>
            </a:r>
            <a:r>
              <a:rPr lang="en-US" b="1" dirty="0"/>
              <a:t>n = 2</a:t>
            </a:r>
            <a:r>
              <a:rPr lang="en-US" dirty="0"/>
              <a:t> instead, the natural variability of the subgroup average increases.</a:t>
            </a:r>
          </a:p>
          <a:p>
            <a:r>
              <a:rPr lang="en-US" dirty="0"/>
              <a:t>That means plotted points are more likely to </a:t>
            </a:r>
            <a:r>
              <a:rPr lang="en-US" b="1" dirty="0"/>
              <a:t>fall outside the control limits</a:t>
            </a:r>
            <a:r>
              <a:rPr lang="en-US" dirty="0"/>
              <a:t> on the X̄ chart — even if the process hasn’t truly changed.</a:t>
            </a:r>
          </a:p>
          <a:p>
            <a:r>
              <a:rPr lang="en-US" dirty="0"/>
              <a:t>The </a:t>
            </a:r>
            <a:r>
              <a:rPr lang="en-US" b="1" dirty="0"/>
              <a:t>R chart</a:t>
            </a:r>
            <a:r>
              <a:rPr lang="en-US" dirty="0"/>
              <a:t> limits also change with subgroup size, but here the </a:t>
            </a:r>
            <a:r>
              <a:rPr lang="en-US" i="1" dirty="0"/>
              <a:t>biggest impact</a:t>
            </a:r>
            <a:r>
              <a:rPr lang="en-US" dirty="0"/>
              <a:t> is on the X̄ chart </a:t>
            </a:r>
            <a:r>
              <a:rPr lang="en-US" dirty="0" err="1"/>
              <a:t>misjudgement</a:t>
            </a:r>
            <a:r>
              <a:rPr lang="en-US" dirty="0"/>
              <a:t> risk.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Always use the sample size your control chart was designed for — wrong n = misleading signals.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57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Takt Time</a:t>
            </a:r>
            <a:r>
              <a:rPr lang="en-US" dirty="0"/>
              <a:t> = The </a:t>
            </a:r>
            <a:r>
              <a:rPr lang="en-US" i="1" dirty="0"/>
              <a:t>pace</a:t>
            </a:r>
            <a:r>
              <a:rPr lang="en-US" dirty="0"/>
              <a:t> at which products must be produced to meet customer demand.</a:t>
            </a:r>
          </a:p>
          <a:p>
            <a:br>
              <a:rPr lang="en-US" dirty="0"/>
            </a:br>
            <a:r>
              <a:rPr lang="en-US" dirty="0"/>
              <a:t>Takt Time = Available production time/Customer demand</a:t>
            </a:r>
          </a:p>
          <a:p>
            <a:endParaRPr lang="en-US" b="1" dirty="0"/>
          </a:p>
          <a:p>
            <a:r>
              <a:rPr lang="en-US" b="1" dirty="0"/>
              <a:t>Key Points: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Represents the </a:t>
            </a:r>
            <a:r>
              <a:rPr lang="en-US" b="1" dirty="0"/>
              <a:t>average time</a:t>
            </a:r>
            <a:r>
              <a:rPr lang="en-US" dirty="0"/>
              <a:t> between the start of production of one unit and the start of the next, based on demand.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Aligns production speed to customer </a:t>
            </a:r>
            <a:r>
              <a:rPr lang="en-US" i="1" dirty="0"/>
              <a:t>pull</a:t>
            </a:r>
            <a:r>
              <a:rPr lang="en-US" dirty="0"/>
              <a:t>, preventing overproduction.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Comes from the German word </a:t>
            </a:r>
            <a:r>
              <a:rPr lang="en-US" i="1" dirty="0"/>
              <a:t>Takt</a:t>
            </a:r>
            <a:r>
              <a:rPr lang="en-US" dirty="0"/>
              <a:t>, meaning “pulse” or “beat,” like the rhythm in music.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Think of it as the </a:t>
            </a:r>
            <a:r>
              <a:rPr lang="en-US" b="1" dirty="0"/>
              <a:t>heartbeat of your production line</a:t>
            </a:r>
            <a:r>
              <a:rPr lang="en-US" dirty="0"/>
              <a:t> — beat too slow, customers wait; beat too fast, you overproduce.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74123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b="0" dirty="0"/>
          </a:p>
          <a:p>
            <a:r>
              <a:rPr lang="en-US" b="1" dirty="0"/>
              <a:t>Pull production system</a:t>
            </a:r>
            <a:r>
              <a:rPr lang="en-US" dirty="0"/>
              <a:t> (e.g., Kanban) = Work is authorized only when there’s downstream demand.</a:t>
            </a:r>
          </a:p>
          <a:p>
            <a:r>
              <a:rPr lang="en-US" b="1" dirty="0"/>
              <a:t>WIP (Work in Process) behaviour: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WIP levels are </a:t>
            </a:r>
            <a:r>
              <a:rPr lang="en-US" b="1" dirty="0"/>
              <a:t>limited and kept constant</a:t>
            </a:r>
            <a:r>
              <a:rPr lang="en-US" dirty="0"/>
              <a:t> using visual controls (e.g., Kanban cards).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Prevents overproduction and smooths workflow.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Any bottleneck or problem becomes visible quickly.</a:t>
            </a:r>
          </a:p>
          <a:p>
            <a:endParaRPr lang="en-US" b="1" dirty="0"/>
          </a:p>
          <a:p>
            <a:r>
              <a:rPr lang="en-US" b="1" dirty="0"/>
              <a:t>Why not the others: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No WIP</a:t>
            </a:r>
            <a:r>
              <a:rPr lang="en-US" dirty="0"/>
              <a:t> → Unrealistic; some WIP is needed to keep flow going.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High WIP</a:t>
            </a:r>
            <a:r>
              <a:rPr lang="en-US" dirty="0"/>
              <a:t> → Typical of push systems, causes delays and waste.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Low WIP</a:t>
            </a:r>
            <a:r>
              <a:rPr lang="en-US" dirty="0"/>
              <a:t> → Desirable but in pull systems it’s </a:t>
            </a:r>
            <a:r>
              <a:rPr lang="en-US" i="1" dirty="0"/>
              <a:t>controlled</a:t>
            </a:r>
            <a:r>
              <a:rPr lang="en-US" dirty="0"/>
              <a:t> and consistent, not randomly low.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In a pull system, WIP is like a fixed‑size container — it doesn’t expand or shrink unless the system design changes.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04067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endParaRPr lang="en-US" b="1" dirty="0"/>
          </a:p>
          <a:p>
            <a:r>
              <a:rPr lang="en-US" b="1" dirty="0"/>
              <a:t>Project Charter</a:t>
            </a:r>
            <a:r>
              <a:rPr lang="en-US" dirty="0"/>
              <a:t> = The formal document that authorizes a project and gives the project manager authority to use organizational resources.</a:t>
            </a:r>
          </a:p>
          <a:p>
            <a:endParaRPr lang="en-US" b="1" dirty="0"/>
          </a:p>
          <a:p>
            <a:r>
              <a:rPr lang="en-US" b="1" dirty="0"/>
              <a:t>Created in:</a:t>
            </a:r>
            <a:endParaRPr lang="en-US" dirty="0"/>
          </a:p>
          <a:p>
            <a:r>
              <a:rPr lang="en-US" b="1" dirty="0"/>
              <a:t>Project Initiation phase</a:t>
            </a:r>
            <a:r>
              <a:rPr lang="en-US" dirty="0"/>
              <a:t> — the very start of the project life cycle.</a:t>
            </a:r>
          </a:p>
          <a:p>
            <a:r>
              <a:rPr lang="en-US" dirty="0"/>
              <a:t>Sets out the project’s objectives, scope, stakeholders, high‑level schedule, and budget.</a:t>
            </a:r>
          </a:p>
          <a:p>
            <a:endParaRPr lang="en-US" b="1" dirty="0"/>
          </a:p>
          <a:p>
            <a:r>
              <a:rPr lang="en-US" b="1" dirty="0"/>
              <a:t>Purpose: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Provides clarity and alignment before detailed planning begins.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Acts as the agreement between sponsor and project team on what’s being delivered.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The charter is your project’s </a:t>
            </a:r>
            <a:r>
              <a:rPr lang="en-US" i="1" dirty="0"/>
              <a:t>birth certificate</a:t>
            </a:r>
            <a:r>
              <a:rPr lang="en-US" dirty="0"/>
              <a:t> — it officially brings the project into existence.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23542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Visual Management</a:t>
            </a:r>
            <a:r>
              <a:rPr lang="en-US" dirty="0"/>
              <a:t> = Using visual cues to make the status, performance, and flow of work immediately obvious.</a:t>
            </a:r>
          </a:p>
          <a:p>
            <a:endParaRPr lang="en-US" b="1" dirty="0"/>
          </a:p>
          <a:p>
            <a:r>
              <a:rPr lang="en-US" b="1" dirty="0"/>
              <a:t>Examples included in the question:</a:t>
            </a:r>
            <a:endParaRPr lang="en-US" dirty="0"/>
          </a:p>
          <a:p>
            <a:r>
              <a:rPr lang="en-US" b="1" dirty="0"/>
              <a:t>WIP board</a:t>
            </a:r>
            <a:r>
              <a:rPr lang="en-US" dirty="0"/>
              <a:t> → Shows current work items and their status.</a:t>
            </a:r>
          </a:p>
          <a:p>
            <a:r>
              <a:rPr lang="en-US" b="1" dirty="0"/>
              <a:t>Kanban signals</a:t>
            </a:r>
            <a:r>
              <a:rPr lang="en-US" dirty="0"/>
              <a:t> → Visual triggers (cards, lights, bins) that signal need for action.</a:t>
            </a:r>
          </a:p>
          <a:p>
            <a:r>
              <a:rPr lang="en-US" b="1" dirty="0"/>
              <a:t>Process maps</a:t>
            </a:r>
            <a:r>
              <a:rPr lang="en-US" dirty="0"/>
              <a:t> → Visual depiction of process steps and flow.</a:t>
            </a:r>
          </a:p>
          <a:p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Key takeaway: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All three are valid visual management tools because they </a:t>
            </a:r>
            <a:r>
              <a:rPr lang="en-US" b="1" dirty="0"/>
              <a:t>convey information instantly</a:t>
            </a:r>
            <a:r>
              <a:rPr lang="en-US" dirty="0"/>
              <a:t> without needing lengthy explanations.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Visual Management is about </a:t>
            </a:r>
            <a:r>
              <a:rPr lang="en-US" i="1" dirty="0"/>
              <a:t>seeing the truth of the process at a glance</a:t>
            </a:r>
            <a:r>
              <a:rPr lang="en-US" dirty="0"/>
              <a:t>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2650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MSA Design Tip:</a:t>
            </a:r>
            <a:endParaRPr lang="en-US" dirty="0"/>
          </a:p>
          <a:p>
            <a:r>
              <a:rPr lang="en-US" b="1" dirty="0"/>
              <a:t>Parts</a:t>
            </a:r>
            <a:r>
              <a:rPr lang="en-US" dirty="0"/>
              <a:t> → Capture </a:t>
            </a:r>
            <a:r>
              <a:rPr lang="en-US" b="1" dirty="0"/>
              <a:t>process variation</a:t>
            </a:r>
            <a:r>
              <a:rPr lang="en-US" dirty="0"/>
              <a:t> (the natural spread in actual product characteristics).</a:t>
            </a:r>
          </a:p>
          <a:p>
            <a:r>
              <a:rPr lang="en-US" b="1" dirty="0"/>
              <a:t>Replicates</a:t>
            </a:r>
            <a:r>
              <a:rPr lang="en-US" dirty="0"/>
              <a:t> → Help estimate </a:t>
            </a:r>
            <a:r>
              <a:rPr lang="en-US" b="1" dirty="0"/>
              <a:t>measurement error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Why more parts &gt; more replicates:</a:t>
            </a:r>
            <a:endParaRPr lang="en-US" dirty="0"/>
          </a:p>
          <a:p>
            <a:r>
              <a:rPr lang="en-US" dirty="0"/>
              <a:t>More parts = wider coverage of the process output range.</a:t>
            </a:r>
          </a:p>
          <a:p>
            <a:r>
              <a:rPr lang="en-US" dirty="0"/>
              <a:t>Gives a truer picture of actual variation in the system.</a:t>
            </a:r>
          </a:p>
          <a:p>
            <a:r>
              <a:rPr lang="en-US" dirty="0"/>
              <a:t>Improves the validity of Gage R&amp;R analysis by ensuring you’re not just measuring the same limited range over and over.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More </a:t>
            </a:r>
            <a:r>
              <a:rPr lang="en-US" b="1" dirty="0"/>
              <a:t>variety</a:t>
            </a:r>
            <a:r>
              <a:rPr lang="en-US" dirty="0"/>
              <a:t> in parts = better insight into how well your measurement system performs across the full spectrum of production.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59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562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  <a:endParaRPr lang="en-GB" b="0" dirty="0"/>
          </a:p>
          <a:p>
            <a:endParaRPr lang="en-GB" b="0" dirty="0"/>
          </a:p>
          <a:p>
            <a:r>
              <a:rPr lang="en-US" b="1" dirty="0"/>
              <a:t>Why VOC is the starting point</a:t>
            </a:r>
          </a:p>
          <a:p>
            <a:r>
              <a:rPr lang="en-US" b="1" dirty="0"/>
              <a:t>CTQ (Critical to Quality) </a:t>
            </a:r>
            <a:r>
              <a:rPr lang="en-US" b="1" dirty="0" err="1"/>
              <a:t>flowdown</a:t>
            </a:r>
            <a:r>
              <a:rPr lang="en-US" dirty="0"/>
              <a:t> is all about translating customer needs into measurable, actionable requirements.</a:t>
            </a:r>
          </a:p>
          <a:p>
            <a:r>
              <a:rPr lang="en-US" b="1" dirty="0"/>
              <a:t>Voice of the Customer</a:t>
            </a:r>
            <a:r>
              <a:rPr lang="en-US" dirty="0"/>
              <a:t> captures </a:t>
            </a:r>
            <a:r>
              <a:rPr lang="en-US" b="1" dirty="0"/>
              <a:t>explicit and implicit expectations</a:t>
            </a:r>
            <a:r>
              <a:rPr lang="en-US" dirty="0"/>
              <a:t>, preferences, and dislikes directly from the customer perspective.</a:t>
            </a:r>
          </a:p>
          <a:p>
            <a:r>
              <a:rPr lang="en-US" dirty="0"/>
              <a:t>Starting with VOC ensures the CTQs you define are </a:t>
            </a:r>
            <a:r>
              <a:rPr lang="en-US" b="1" dirty="0"/>
              <a:t>aligned with customer value</a:t>
            </a:r>
            <a:r>
              <a:rPr lang="en-US" dirty="0"/>
              <a:t>, not just internal goals.</a:t>
            </a:r>
          </a:p>
          <a:p>
            <a:endParaRPr lang="en-US" b="1" dirty="0"/>
          </a:p>
          <a:p>
            <a:r>
              <a:rPr lang="en-US" b="1" dirty="0"/>
              <a:t>How VOC drives the </a:t>
            </a:r>
            <a:r>
              <a:rPr lang="en-US" b="1" dirty="0" err="1"/>
              <a:t>flowdown</a:t>
            </a:r>
            <a:endParaRPr lang="en-US" b="1" dirty="0"/>
          </a:p>
          <a:p>
            <a:r>
              <a:rPr lang="en-US" b="1" dirty="0"/>
              <a:t>Gather VOC</a:t>
            </a:r>
            <a:r>
              <a:rPr lang="en-US" dirty="0"/>
              <a:t> → Surveys, interviews, focus groups, complaint logs, usage data.</a:t>
            </a:r>
          </a:p>
          <a:p>
            <a:r>
              <a:rPr lang="en-US" b="1" dirty="0"/>
              <a:t>Translate to needs</a:t>
            </a:r>
            <a:r>
              <a:rPr lang="en-US" dirty="0"/>
              <a:t> → Identify customer priorities, pain points, and delight factors.</a:t>
            </a:r>
          </a:p>
          <a:p>
            <a:r>
              <a:rPr lang="en-US" b="1" dirty="0"/>
              <a:t>Define CTQs</a:t>
            </a:r>
            <a:r>
              <a:rPr lang="en-US" dirty="0"/>
              <a:t> → Quantifiable specs that must be met to satisfy those needs.</a:t>
            </a:r>
          </a:p>
          <a:p>
            <a:r>
              <a:rPr lang="en-US" b="1" dirty="0"/>
              <a:t>Deploy through process</a:t>
            </a:r>
            <a:r>
              <a:rPr lang="en-US" dirty="0"/>
              <a:t> → Flow these specs into design, production, and service activities.</a:t>
            </a:r>
          </a:p>
          <a:p>
            <a:endParaRPr lang="en-US" b="1" dirty="0"/>
          </a:p>
          <a:p>
            <a:r>
              <a:rPr lang="en-US" b="1" dirty="0"/>
              <a:t>Key takeaway:</a:t>
            </a:r>
            <a:r>
              <a:rPr lang="en-US" dirty="0"/>
              <a:t> If you start anywhere other than VOC, you risk building a process that’s efficient for the business but irrelevant to the customer.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012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time series plot displays data points in time order and is commonly called a </a:t>
            </a:r>
            <a:r>
              <a:rPr lang="en-US" b="1" dirty="0"/>
              <a:t>run chart</a:t>
            </a:r>
            <a:r>
              <a:rPr lang="en-US" dirty="0"/>
              <a:t>. It shows how a measure changes over time on the horizontal axis.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Deming chart</a:t>
            </a:r>
            <a:r>
              <a:rPr lang="en-US" dirty="0"/>
              <a:t> is another name for a control chart that adds control limits to a run chart.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Pareto chart</a:t>
            </a:r>
            <a:r>
              <a:rPr lang="en-US" dirty="0"/>
              <a:t> ranks categorical data by frequency or impact.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 </a:t>
            </a:r>
            <a:r>
              <a:rPr lang="en-US" b="1" dirty="0"/>
              <a:t>Gantt chart</a:t>
            </a:r>
            <a:r>
              <a:rPr lang="en-US" dirty="0"/>
              <a:t> visualizes project schedules, not process data over time.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04276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Why B can be considered correct</a:t>
            </a:r>
          </a:p>
          <a:p>
            <a:r>
              <a:rPr lang="en-US" dirty="0"/>
              <a:t>In the </a:t>
            </a:r>
            <a:r>
              <a:rPr lang="en-US" b="1" dirty="0"/>
              <a:t>8D problem‑solving process</a:t>
            </a:r>
            <a:r>
              <a:rPr lang="en-US" dirty="0"/>
              <a:t>, </a:t>
            </a:r>
            <a:r>
              <a:rPr lang="en-US" b="1" dirty="0"/>
              <a:t>D5</a:t>
            </a:r>
            <a:r>
              <a:rPr lang="en-US" dirty="0"/>
              <a:t> is the step for </a:t>
            </a:r>
            <a:r>
              <a:rPr lang="en-US" i="1" dirty="0"/>
              <a:t>Permanent Corrective Action (PCA)</a:t>
            </a:r>
            <a:r>
              <a:rPr lang="en-US" dirty="0"/>
              <a:t> — selecting and verifying the solution that addresses the </a:t>
            </a:r>
            <a:r>
              <a:rPr lang="en-US" b="1" dirty="0"/>
              <a:t>root cause</a:t>
            </a:r>
            <a:r>
              <a:rPr lang="en-US" dirty="0"/>
              <a:t>.</a:t>
            </a:r>
          </a:p>
          <a:p>
            <a:r>
              <a:rPr lang="en-US" dirty="0"/>
              <a:t>“Effectiveness” in this context isn’t just about seeing the symptom disappear once; it’s about confirming: </a:t>
            </a:r>
          </a:p>
          <a:p>
            <a:pPr lvl="1"/>
            <a:r>
              <a:rPr lang="en-US" b="1" dirty="0"/>
              <a:t>The corrective action actually fixes the root cause</a:t>
            </a:r>
            <a:r>
              <a:rPr lang="en-US" dirty="0"/>
              <a:t>, not just the symptom.</a:t>
            </a:r>
          </a:p>
          <a:p>
            <a:pPr lvl="1"/>
            <a:r>
              <a:rPr lang="en-US" b="1" dirty="0"/>
              <a:t>It hasn’t caused unintended side effects</a:t>
            </a:r>
            <a:r>
              <a:rPr lang="en-US" dirty="0"/>
              <a:t> — i.e., no new defects, safety risks, or performance issues elsewhere.</a:t>
            </a:r>
          </a:p>
          <a:p>
            <a:r>
              <a:rPr lang="en-US" dirty="0"/>
              <a:t>This verification often comes before full-scale implementation, so it’s a practical </a:t>
            </a:r>
            <a:r>
              <a:rPr lang="en-US" i="1" dirty="0"/>
              <a:t>checkpoint</a:t>
            </a:r>
            <a:r>
              <a:rPr lang="en-US" dirty="0"/>
              <a:t> step in the structured methodology.</a:t>
            </a:r>
          </a:p>
          <a:p>
            <a:endParaRPr lang="en-US" dirty="0"/>
          </a:p>
          <a:p>
            <a:r>
              <a:rPr lang="en-US" b="1" dirty="0"/>
              <a:t>How it differs from “same indicator” validation</a:t>
            </a:r>
          </a:p>
          <a:p>
            <a:r>
              <a:rPr lang="en-US" dirty="0"/>
              <a:t>Using the </a:t>
            </a:r>
            <a:r>
              <a:rPr lang="en-US" b="1" dirty="0"/>
              <a:t>same indicator</a:t>
            </a:r>
            <a:r>
              <a:rPr lang="en-US" dirty="0"/>
              <a:t> is a </a:t>
            </a:r>
            <a:r>
              <a:rPr lang="en-US" i="1" dirty="0"/>
              <a:t>measurement technique</a:t>
            </a:r>
            <a:r>
              <a:rPr lang="en-US" dirty="0"/>
              <a:t> for proving results.</a:t>
            </a:r>
          </a:p>
          <a:p>
            <a:r>
              <a:rPr lang="en-US" b="1" dirty="0"/>
              <a:t>B’s approach</a:t>
            </a:r>
            <a:r>
              <a:rPr lang="en-US" dirty="0"/>
              <a:t> is more </a:t>
            </a:r>
            <a:r>
              <a:rPr lang="en-US" i="1" dirty="0"/>
              <a:t>process‑centric</a:t>
            </a:r>
            <a:r>
              <a:rPr lang="en-US" dirty="0"/>
              <a:t> — it checks the solution against the root cause logic and possible side effects, making sure the fix is robust.</a:t>
            </a:r>
          </a:p>
          <a:p>
            <a:r>
              <a:rPr lang="en-US" dirty="0"/>
              <a:t>In some training materials, B is </a:t>
            </a:r>
            <a:r>
              <a:rPr lang="en-US" dirty="0" err="1"/>
              <a:t>emphasised</a:t>
            </a:r>
            <a:r>
              <a:rPr lang="en-US" dirty="0"/>
              <a:t> as “the” validation step because it directly maps to the official </a:t>
            </a:r>
            <a:r>
              <a:rPr lang="en-US" b="1" dirty="0"/>
              <a:t>8D D5 deliverable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Key takeaway </a:t>
            </a:r>
          </a:p>
          <a:p>
            <a:r>
              <a:rPr lang="en-US" dirty="0"/>
              <a:t>When following the </a:t>
            </a:r>
            <a:r>
              <a:rPr lang="en-US" b="1" dirty="0"/>
              <a:t>8D RCA framework</a:t>
            </a:r>
            <a:r>
              <a:rPr lang="en-US" dirty="0"/>
              <a:t>, “effectiveness” validation is about </a:t>
            </a:r>
            <a:r>
              <a:rPr lang="en-US" b="1" dirty="0"/>
              <a:t>confirming the PCA truly eliminates the root cause and does not introduce a new problem</a:t>
            </a:r>
            <a:r>
              <a:rPr lang="en-US" dirty="0"/>
              <a:t> — this is the formal sign‑off that the solution works as intended.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05458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SOP Objective Exception: SOPs are not designed to determine process variation — they’re built to standardize work, list tools, and enable smooth transfer of activities.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75438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RPN = 28 → Derived from Severity (7) × Occurrence (1) × Detection (4). Lowest possible occurrence score means the risk priority is significantly reduced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83356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/>
              <a:t>D</a:t>
            </a:r>
          </a:p>
          <a:p>
            <a:endParaRPr lang="en-GB" b="0" dirty="0"/>
          </a:p>
          <a:p>
            <a:r>
              <a:rPr lang="en-US" dirty="0"/>
              <a:t>In a </a:t>
            </a:r>
            <a:r>
              <a:rPr lang="en-US" b="1" dirty="0"/>
              <a:t>Design of Experiments (DoE)</a:t>
            </a:r>
            <a:r>
              <a:rPr lang="en-US" dirty="0"/>
              <a:t>, </a:t>
            </a:r>
            <a:r>
              <a:rPr lang="en-US" i="1" dirty="0"/>
              <a:t>experimental error</a:t>
            </a:r>
            <a:r>
              <a:rPr lang="en-US" dirty="0"/>
              <a:t> is the </a:t>
            </a:r>
            <a:r>
              <a:rPr lang="en-US" b="1" dirty="0"/>
              <a:t>unexplained variation</a:t>
            </a:r>
            <a:r>
              <a:rPr lang="en-US" dirty="0"/>
              <a:t> in the response variable </a:t>
            </a:r>
            <a:r>
              <a:rPr lang="en-US" b="1" dirty="0"/>
              <a:t>after accounting for all known factor effects</a:t>
            </a:r>
            <a:r>
              <a:rPr lang="en-US" dirty="0"/>
              <a:t>. This variation is </a:t>
            </a:r>
            <a:r>
              <a:rPr lang="en-US" b="1" dirty="0"/>
              <a:t>inherent</a:t>
            </a:r>
            <a:r>
              <a:rPr lang="en-US" dirty="0"/>
              <a:t> — coming from small, uncontrollable fluctuations in materials, measurement systems, environment, operator differences, etc.</a:t>
            </a:r>
          </a:p>
          <a:p>
            <a:r>
              <a:rPr lang="en-US" dirty="0"/>
              <a:t>It represents the </a:t>
            </a:r>
            <a:r>
              <a:rPr lang="en-US" b="1" dirty="0"/>
              <a:t>noise</a:t>
            </a:r>
            <a:r>
              <a:rPr lang="en-US" dirty="0"/>
              <a:t> present even when factor levels are fixed</a:t>
            </a:r>
          </a:p>
          <a:p>
            <a:endParaRPr lang="en-US" b="0" dirty="0"/>
          </a:p>
          <a:p>
            <a:r>
              <a:rPr lang="en-US" b="1" i="1" dirty="0"/>
              <a:t>Not due to:</a:t>
            </a:r>
            <a:r>
              <a:rPr lang="en-US" b="1" dirty="0"/>
              <a:t> </a:t>
            </a:r>
            <a:r>
              <a:rPr lang="en-US" b="0" dirty="0"/>
              <a:t>Factor interactions, degrees of freedom, or a single variability source alone.</a:t>
            </a: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74767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Two‑level factorial designs</a:t>
            </a:r>
            <a:r>
              <a:rPr lang="en-US" dirty="0"/>
              <a:t> (e.g., high/low) capture </a:t>
            </a:r>
            <a:r>
              <a:rPr lang="en-US" b="1" dirty="0"/>
              <a:t>linear effects</a:t>
            </a:r>
            <a:r>
              <a:rPr lang="en-US" dirty="0"/>
              <a:t> of factors and their interactions, but they can’t detect curvature in the response.</a:t>
            </a:r>
          </a:p>
          <a:p>
            <a:r>
              <a:rPr lang="en-US" b="1" dirty="0"/>
              <a:t>Three‑level designs</a:t>
            </a:r>
            <a:r>
              <a:rPr lang="en-US" dirty="0"/>
              <a:t> introduce a </a:t>
            </a:r>
            <a:r>
              <a:rPr lang="en-US" b="1" dirty="0"/>
              <a:t>middle level</a:t>
            </a:r>
            <a:r>
              <a:rPr lang="en-US" dirty="0"/>
              <a:t> (low, medium, high), which allows the model to: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Identify </a:t>
            </a:r>
            <a:r>
              <a:rPr lang="en-US" b="1" dirty="0"/>
              <a:t>non‑linear (curvature) relationships</a:t>
            </a:r>
            <a:r>
              <a:rPr lang="en-US" dirty="0"/>
              <a:t> between factor levels and the response.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Fit quadratic terms in the model.</a:t>
            </a:r>
          </a:p>
          <a:p>
            <a:r>
              <a:rPr lang="en-US" dirty="0"/>
              <a:t>This is especially useful when you suspect </a:t>
            </a:r>
            <a:r>
              <a:rPr lang="en-US" b="1" dirty="0"/>
              <a:t>diminishing returns</a:t>
            </a:r>
            <a:r>
              <a:rPr lang="en-US" dirty="0"/>
              <a:t> or </a:t>
            </a:r>
            <a:r>
              <a:rPr lang="en-US" b="1" dirty="0"/>
              <a:t>optimum points</a:t>
            </a:r>
            <a:r>
              <a:rPr lang="en-US" dirty="0"/>
              <a:t> that a straight line can’t reveal.</a:t>
            </a:r>
          </a:p>
          <a:p>
            <a:endParaRPr lang="en-US" dirty="0"/>
          </a:p>
          <a:p>
            <a:r>
              <a:rPr lang="en-US" b="1" dirty="0"/>
              <a:t>Why the others aren’t advantages here</a:t>
            </a:r>
          </a:p>
          <a:p>
            <a:r>
              <a:rPr lang="en-US" b="1" dirty="0"/>
              <a:t>a)</a:t>
            </a:r>
            <a:r>
              <a:rPr lang="en-US" dirty="0"/>
              <a:t> Data type (attribute vs. variable) isn’t tied to the number of levels — you can run either with both.</a:t>
            </a:r>
          </a:p>
          <a:p>
            <a:r>
              <a:rPr lang="en-US" b="1" dirty="0"/>
              <a:t>c)</a:t>
            </a:r>
            <a:r>
              <a:rPr lang="en-US" dirty="0"/>
              <a:t> OFAT (One‑Factor‑At‑a‑Time) is actually </a:t>
            </a:r>
            <a:r>
              <a:rPr lang="en-US" b="1" dirty="0"/>
              <a:t>less efficient</a:t>
            </a:r>
            <a:r>
              <a:rPr lang="en-US" dirty="0"/>
              <a:t> and not related to adding levels.</a:t>
            </a:r>
          </a:p>
          <a:p>
            <a:r>
              <a:rPr lang="en-US" b="1" dirty="0"/>
              <a:t>d)</a:t>
            </a:r>
            <a:r>
              <a:rPr lang="en-US" dirty="0"/>
              <a:t> Interaction effects can already be estimated in </a:t>
            </a:r>
            <a:r>
              <a:rPr lang="en-US" b="1" dirty="0"/>
              <a:t>two‑level</a:t>
            </a:r>
            <a:r>
              <a:rPr lang="en-US" dirty="0"/>
              <a:t> designs — adding a third level isn’t required for that.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3271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Cycle time</a:t>
            </a:r>
            <a:r>
              <a:rPr lang="en-US" dirty="0"/>
              <a:t> refers to the total time needed to complete a process from start to finish. Activities like </a:t>
            </a:r>
            <a:r>
              <a:rPr lang="en-US" b="1" dirty="0"/>
              <a:t>SMED</a:t>
            </a:r>
            <a:r>
              <a:rPr lang="en-US" dirty="0"/>
              <a:t> (Single‑Minute Exchange of Dies), </a:t>
            </a:r>
            <a:r>
              <a:rPr lang="en-US" b="1" dirty="0"/>
              <a:t>problem‑solving tools</a:t>
            </a:r>
            <a:r>
              <a:rPr lang="en-US" dirty="0"/>
              <a:t>, and </a:t>
            </a:r>
            <a:r>
              <a:rPr lang="en-US" b="1" dirty="0"/>
              <a:t>5S</a:t>
            </a:r>
            <a:r>
              <a:rPr lang="en-US" dirty="0"/>
              <a:t> directly address efficiency, waste elimination, and process streamlining — all of which can shorten cycle time.</a:t>
            </a:r>
          </a:p>
          <a:p>
            <a:r>
              <a:rPr lang="en-US" b="1" dirty="0"/>
              <a:t>Supervision</a:t>
            </a:r>
            <a:r>
              <a:rPr lang="en-US" dirty="0"/>
              <a:t>, while important for quality and compliance, is more about oversight and control rather than removing process waste or speeding up execution.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0378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US" dirty="0"/>
          </a:p>
          <a:p>
            <a:r>
              <a:rPr lang="en-US" dirty="0"/>
              <a:t>1️⃣ </a:t>
            </a:r>
            <a:r>
              <a:rPr lang="en-US" b="1" dirty="0"/>
              <a:t>Severity rated from the customer’s perspective</a:t>
            </a:r>
            <a:r>
              <a:rPr lang="en-US" dirty="0"/>
              <a:t> ✅</a:t>
            </a:r>
          </a:p>
          <a:p>
            <a:r>
              <a:rPr lang="en-US" dirty="0"/>
              <a:t>True — Severity always reflects the potential </a:t>
            </a:r>
            <a:r>
              <a:rPr lang="en-US" b="1" dirty="0"/>
              <a:t>impact on the end customer</a:t>
            </a:r>
            <a:r>
              <a:rPr lang="en-US" dirty="0"/>
              <a:t> if the failure happens.</a:t>
            </a:r>
          </a:p>
          <a:p>
            <a:r>
              <a:rPr lang="en-US" dirty="0"/>
              <a:t>Ensures that the </a:t>
            </a:r>
            <a:r>
              <a:rPr lang="en-US" dirty="0" err="1"/>
              <a:t>prioritisation</a:t>
            </a:r>
            <a:r>
              <a:rPr lang="en-US" dirty="0"/>
              <a:t> of risks is based on </a:t>
            </a:r>
            <a:r>
              <a:rPr lang="en-US" b="1" dirty="0"/>
              <a:t>customer harm or dissatisfaction</a:t>
            </a:r>
            <a:r>
              <a:rPr lang="en-US" dirty="0"/>
              <a:t>, not internal inconvenience.</a:t>
            </a:r>
          </a:p>
          <a:p>
            <a:endParaRPr lang="en-US" dirty="0"/>
          </a:p>
          <a:p>
            <a:r>
              <a:rPr lang="en-US" dirty="0"/>
              <a:t>2️⃣ </a:t>
            </a:r>
            <a:r>
              <a:rPr lang="en-US" b="1" dirty="0"/>
              <a:t>Occurrence rated assuming there are no preventive measures in place</a:t>
            </a:r>
            <a:r>
              <a:rPr lang="en-US" dirty="0"/>
              <a:t> ❌ </a:t>
            </a:r>
            <a:r>
              <a:rPr lang="en-US" i="1" dirty="0"/>
              <a:t>(in this interpretation)</a:t>
            </a:r>
            <a:endParaRPr lang="en-US" dirty="0"/>
          </a:p>
          <a:p>
            <a:r>
              <a:rPr lang="en-US" dirty="0"/>
              <a:t>Some </a:t>
            </a:r>
            <a:r>
              <a:rPr lang="en-US" dirty="0" err="1"/>
              <a:t>organisations</a:t>
            </a:r>
            <a:r>
              <a:rPr lang="en-US" dirty="0"/>
              <a:t> </a:t>
            </a:r>
            <a:r>
              <a:rPr lang="en-US" i="1" dirty="0"/>
              <a:t>do</a:t>
            </a:r>
            <a:r>
              <a:rPr lang="en-US" dirty="0"/>
              <a:t> consider existing preventive controls when scoring occurrence.</a:t>
            </a:r>
          </a:p>
          <a:p>
            <a:r>
              <a:rPr lang="en-US" dirty="0"/>
              <a:t>In that approach, occurrence reflects the </a:t>
            </a:r>
            <a:r>
              <a:rPr lang="en-US" b="1" dirty="0"/>
              <a:t>actual observed frequency</a:t>
            </a:r>
            <a:r>
              <a:rPr lang="en-US" dirty="0"/>
              <a:t> given the process as it operates today, not a “worst case with no prevention.”</a:t>
            </a:r>
          </a:p>
          <a:p>
            <a:r>
              <a:rPr lang="en-US" dirty="0"/>
              <a:t>That’s why this statement might be marked false in the context of your given answer.</a:t>
            </a:r>
          </a:p>
          <a:p>
            <a:endParaRPr lang="en-US" dirty="0"/>
          </a:p>
          <a:p>
            <a:r>
              <a:rPr lang="en-US" dirty="0"/>
              <a:t>3️⃣ </a:t>
            </a:r>
            <a:r>
              <a:rPr lang="en-US" b="1" dirty="0"/>
              <a:t>Detection rated considering current detection controls</a:t>
            </a:r>
            <a:r>
              <a:rPr lang="en-US" dirty="0"/>
              <a:t> ✅</a:t>
            </a:r>
          </a:p>
          <a:p>
            <a:r>
              <a:rPr lang="en-US" dirty="0"/>
              <a:t>True — Detection scoring is always based on the </a:t>
            </a:r>
            <a:r>
              <a:rPr lang="en-US" b="1" dirty="0"/>
              <a:t>ability of the current detection methods</a:t>
            </a:r>
            <a:r>
              <a:rPr lang="en-US" dirty="0"/>
              <a:t> to identify the failure before it reaches the customer.</a:t>
            </a:r>
          </a:p>
          <a:p>
            <a:r>
              <a:rPr lang="en-US" dirty="0"/>
              <a:t>The better the current detection methods, the lower the detection score.</a:t>
            </a:r>
          </a:p>
          <a:p>
            <a:endParaRPr lang="en-US" b="1" dirty="0"/>
          </a:p>
          <a:p>
            <a:r>
              <a:rPr lang="en-US" dirty="0"/>
              <a:t>In some FMEA methods, </a:t>
            </a:r>
            <a:r>
              <a:rPr lang="en-US" b="1" dirty="0"/>
              <a:t>Severity</a:t>
            </a:r>
            <a:r>
              <a:rPr lang="en-US" dirty="0"/>
              <a:t> = customer view, </a:t>
            </a:r>
            <a:r>
              <a:rPr lang="en-US" b="1" dirty="0"/>
              <a:t>Detection</a:t>
            </a:r>
            <a:r>
              <a:rPr lang="en-US" dirty="0"/>
              <a:t> = current controls. </a:t>
            </a:r>
            <a:r>
              <a:rPr lang="en-US" b="1" dirty="0"/>
              <a:t>Occurrence</a:t>
            </a:r>
            <a:r>
              <a:rPr lang="en-US" dirty="0"/>
              <a:t> is rated with existing prevention in mind, so Statement 2 is false — making Statements 1 &amp; 3 true.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40383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1️⃣ </a:t>
            </a:r>
            <a:r>
              <a:rPr lang="en-US" b="1" dirty="0"/>
              <a:t>Most distributions have the same degrees of freedom</a:t>
            </a:r>
            <a:r>
              <a:rPr lang="en-US" dirty="0"/>
              <a:t> ❌</a:t>
            </a:r>
          </a:p>
          <a:p>
            <a:r>
              <a:rPr lang="en-US" dirty="0"/>
              <a:t>Degrees of freedom vary depending on the </a:t>
            </a:r>
            <a:r>
              <a:rPr lang="en-US" b="1" dirty="0"/>
              <a:t>type of distribution</a:t>
            </a:r>
            <a:r>
              <a:rPr lang="en-US" dirty="0"/>
              <a:t> and the number of estimated parameters.</a:t>
            </a:r>
          </a:p>
          <a:p>
            <a:r>
              <a:rPr lang="en-US" dirty="0"/>
              <a:t>For example, a chi‑square distribution’s degrees of freedom depend on the number of categories minus 1 (and adjustments for parameters estimated from the sample).</a:t>
            </a:r>
          </a:p>
          <a:p>
            <a:endParaRPr lang="en-US" dirty="0"/>
          </a:p>
          <a:p>
            <a:r>
              <a:rPr lang="en-US" dirty="0"/>
              <a:t>2️⃣ </a:t>
            </a:r>
            <a:r>
              <a:rPr lang="en-US" b="1" dirty="0"/>
              <a:t>A chi‑square test can be used for hypothesis testing</a:t>
            </a:r>
            <a:r>
              <a:rPr lang="en-US" dirty="0"/>
              <a:t> ✅</a:t>
            </a:r>
          </a:p>
          <a:p>
            <a:r>
              <a:rPr lang="en-US" dirty="0"/>
              <a:t>True — the </a:t>
            </a:r>
            <a:r>
              <a:rPr lang="en-US" b="1" dirty="0"/>
              <a:t>Chi‑square goodness‑of‑fit test</a:t>
            </a:r>
            <a:r>
              <a:rPr lang="en-US" dirty="0"/>
              <a:t> is a standard method for testing whether observed categorical data match an expected distribution.</a:t>
            </a:r>
          </a:p>
          <a:p>
            <a:endParaRPr lang="en-US" dirty="0"/>
          </a:p>
          <a:p>
            <a:r>
              <a:rPr lang="en-US" dirty="0"/>
              <a:t>3️⃣ </a:t>
            </a:r>
            <a:r>
              <a:rPr lang="en-US" b="1" dirty="0"/>
              <a:t>In all cases, the data is divided into bins / cells</a:t>
            </a:r>
            <a:r>
              <a:rPr lang="en-US" dirty="0"/>
              <a:t> ✅</a:t>
            </a:r>
          </a:p>
          <a:p>
            <a:r>
              <a:rPr lang="en-US" dirty="0"/>
              <a:t>True for goodness‑of‑fit testing — observed frequencies are compared to expected frequencies across </a:t>
            </a:r>
            <a:r>
              <a:rPr lang="en-US" b="1" dirty="0"/>
              <a:t>bins or categories (cells)</a:t>
            </a:r>
            <a:r>
              <a:rPr lang="en-US" dirty="0"/>
              <a:t>.</a:t>
            </a:r>
          </a:p>
          <a:p>
            <a:r>
              <a:rPr lang="en-US" dirty="0"/>
              <a:t>This binning is fundamental to how the Chi‑square statistic is computed.</a:t>
            </a:r>
          </a:p>
          <a:p>
            <a:endParaRPr lang="en-US" dirty="0"/>
          </a:p>
          <a:p>
            <a:r>
              <a:rPr lang="en-US" dirty="0"/>
              <a:t>In goodness‑of‑fit tests for discrete data, </a:t>
            </a:r>
            <a:r>
              <a:rPr lang="en-US" b="1" dirty="0"/>
              <a:t>Chi‑square is used for hypothesis testing</a:t>
            </a:r>
            <a:r>
              <a:rPr lang="en-US" dirty="0"/>
              <a:t> and </a:t>
            </a:r>
            <a:r>
              <a:rPr lang="en-US" b="1" dirty="0"/>
              <a:t>data is grouped into bins/cells</a:t>
            </a:r>
            <a:r>
              <a:rPr lang="en-US" dirty="0"/>
              <a:t>. Degrees of freedom vary — so Statements 2 &amp; 3 are true.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8433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Temp × Material Interaction Effect (2² Factorial)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Formula: Interaction Effect = [(Y₊₊ + Y₋₋) − (Y₊₋ + Y₋₊)] / 2</a:t>
            </a:r>
          </a:p>
          <a:p>
            <a:endParaRPr lang="en-US" dirty="0"/>
          </a:p>
          <a:p>
            <a:r>
              <a:rPr lang="en-US" dirty="0"/>
              <a:t>Using data: = [(70 + 62) − (74 + 56)] / 2</a:t>
            </a:r>
            <a:br>
              <a:rPr lang="en-US" dirty="0"/>
            </a:br>
            <a:r>
              <a:rPr lang="en-US" dirty="0"/>
              <a:t>= (132 − 130) / 2</a:t>
            </a:r>
            <a:br>
              <a:rPr lang="en-US" dirty="0"/>
            </a:br>
            <a:r>
              <a:rPr lang="en-US" dirty="0"/>
              <a:t>= </a:t>
            </a:r>
            <a:r>
              <a:rPr lang="en-US" b="1" dirty="0"/>
              <a:t>1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69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00042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Kanban</a:t>
            </a:r>
            <a:r>
              <a:rPr lang="en-US" dirty="0"/>
              <a:t> is a </a:t>
            </a:r>
            <a:r>
              <a:rPr lang="en-US" i="1" dirty="0"/>
              <a:t>signal</a:t>
            </a:r>
            <a:r>
              <a:rPr lang="en-US" dirty="0"/>
              <a:t> in pull systems (like Lean) that </a:t>
            </a:r>
            <a:r>
              <a:rPr lang="en-US" b="1" dirty="0"/>
              <a:t>authorizes</a:t>
            </a:r>
            <a:r>
              <a:rPr lang="en-US" dirty="0"/>
              <a:t> specific actions: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Production of product</a:t>
            </a:r>
            <a:r>
              <a:rPr lang="en-US" dirty="0"/>
              <a:t> when downstream demand appears.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Transfer of product</a:t>
            </a:r>
            <a:r>
              <a:rPr lang="en-US" dirty="0"/>
              <a:t> between stages.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Replenishment of raw materials</a:t>
            </a:r>
            <a:r>
              <a:rPr lang="en-US" dirty="0"/>
              <a:t> to a workstation.</a:t>
            </a:r>
          </a:p>
          <a:p>
            <a:endParaRPr lang="en-US" b="1" dirty="0"/>
          </a:p>
          <a:p>
            <a:r>
              <a:rPr lang="en-US" b="1" dirty="0"/>
              <a:t>Changeover</a:t>
            </a:r>
            <a:r>
              <a:rPr lang="en-US" dirty="0"/>
              <a:t> (switching production from one product type to another) is not triggered by Kanban itself — it’s typically part of scheduling or SMED (Single‑Minute Exchange of Dies) initiatives, not the Kanban signal.</a:t>
            </a:r>
          </a:p>
          <a:p>
            <a:endParaRPr lang="en-US" b="1" dirty="0"/>
          </a:p>
          <a:p>
            <a:r>
              <a:rPr lang="en-US" b="1" dirty="0"/>
              <a:t>Kanban does NOT trigger:</a:t>
            </a:r>
            <a:r>
              <a:rPr lang="en-US" dirty="0"/>
              <a:t> Product changeover.</a:t>
            </a:r>
            <a:br>
              <a:rPr lang="en-US" dirty="0"/>
            </a:br>
            <a:r>
              <a:rPr lang="en-US" b="1" dirty="0"/>
              <a:t>Kanban does trigger:</a:t>
            </a:r>
            <a:r>
              <a:rPr lang="en-US" dirty="0"/>
              <a:t> Start of production, transfer of items, and delivery of materials to point‑of‑use.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1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Rolled Throughput Yield (RTY) is a Six Sigma metric that measures the likelihood that a single unit can pass through an entire process from start to finish without needing rework or producing defects.</a:t>
            </a:r>
          </a:p>
          <a:p>
            <a:endParaRPr lang="en-US" dirty="0"/>
          </a:p>
          <a:p>
            <a:r>
              <a:rPr lang="en-US" b="1" dirty="0"/>
              <a:t>Key points:</a:t>
            </a:r>
          </a:p>
          <a:p>
            <a:r>
              <a:rPr lang="en-US" dirty="0"/>
              <a:t>- Calculated by: Multiplying the first-pass yields of each process step together.</a:t>
            </a:r>
          </a:p>
          <a:p>
            <a:r>
              <a:rPr lang="en-US" dirty="0"/>
              <a:t>- Focus: Process capability and quality across all steps, not just the last one.</a:t>
            </a:r>
          </a:p>
          <a:p>
            <a:endParaRPr lang="en-US" dirty="0"/>
          </a:p>
          <a:p>
            <a:r>
              <a:rPr lang="en-US" b="1" dirty="0"/>
              <a:t>Why it matters:</a:t>
            </a:r>
          </a:p>
          <a:p>
            <a:r>
              <a:rPr lang="en-US" dirty="0"/>
              <a:t>- Shows the true cost of poor quality</a:t>
            </a:r>
          </a:p>
          <a:p>
            <a:r>
              <a:rPr lang="en-US" dirty="0"/>
              <a:t>- Highlights cumulative effects of defects over multiple steps</a:t>
            </a:r>
          </a:p>
          <a:p>
            <a:r>
              <a:rPr lang="en-US" dirty="0"/>
              <a:t>- Encourages fixing issues at the </a:t>
            </a:r>
            <a:r>
              <a:rPr lang="en-US" dirty="0" err="1"/>
              <a:t>sourc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03528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Control Charts for Critical‑to‑Customer Variables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Control chart </a:t>
            </a:r>
            <a:r>
              <a:rPr lang="en-US" b="1" dirty="0"/>
              <a:t>limits</a:t>
            </a:r>
            <a:r>
              <a:rPr lang="en-US" dirty="0"/>
              <a:t> = statistical boundaries from a </a:t>
            </a:r>
            <a:r>
              <a:rPr lang="en-US" b="1" dirty="0"/>
              <a:t>stable process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Purpose: detect </a:t>
            </a:r>
            <a:r>
              <a:rPr lang="en-US" b="1" dirty="0"/>
              <a:t>special‑cause variation</a:t>
            </a:r>
            <a:r>
              <a:rPr lang="en-US" dirty="0"/>
              <a:t>, not meet specs.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Limits </a:t>
            </a:r>
            <a:r>
              <a:rPr lang="en-US" b="1" dirty="0"/>
              <a:t>do not change</a:t>
            </a:r>
            <a:r>
              <a:rPr lang="en-US" dirty="0"/>
              <a:t> because a variable is critical to the customer.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Control limits</a:t>
            </a:r>
            <a:r>
              <a:rPr lang="en-US" dirty="0"/>
              <a:t> ≠ </a:t>
            </a:r>
            <a:r>
              <a:rPr lang="en-US" b="1" dirty="0"/>
              <a:t>Specification limits</a:t>
            </a:r>
            <a:r>
              <a:rPr lang="en-US" dirty="0"/>
              <a:t> — different sources &amp; purposes.</a:t>
            </a:r>
          </a:p>
          <a:p>
            <a:endParaRPr lang="en-US" b="1" dirty="0"/>
          </a:p>
          <a:p>
            <a:r>
              <a:rPr lang="en-US" b="1" dirty="0"/>
              <a:t>Key point:</a:t>
            </a:r>
            <a:r>
              <a:rPr lang="en-US" dirty="0"/>
              <a:t> Use process‑based control limits that reflect the variability of a stable process.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7687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dirty="0"/>
              <a:t>In </a:t>
            </a:r>
            <a:r>
              <a:rPr lang="en-US" b="1" dirty="0"/>
              <a:t>Statistical Process Control (SPC)</a:t>
            </a:r>
            <a:r>
              <a:rPr lang="en-US" dirty="0"/>
              <a:t>, </a:t>
            </a:r>
            <a:r>
              <a:rPr lang="en-US" b="1" dirty="0"/>
              <a:t>control limits</a:t>
            </a:r>
            <a:r>
              <a:rPr lang="en-US" dirty="0"/>
              <a:t> are </a:t>
            </a:r>
            <a:r>
              <a:rPr lang="en-US" b="1" dirty="0"/>
              <a:t>calculated from process data</a:t>
            </a:r>
            <a:r>
              <a:rPr lang="en-US" dirty="0"/>
              <a:t> — often collected during </a:t>
            </a:r>
            <a:r>
              <a:rPr lang="en-US" b="1" dirty="0"/>
              <a:t>process capability studies</a:t>
            </a:r>
            <a:r>
              <a:rPr lang="en-US" dirty="0"/>
              <a:t> when the process is stable and in control.</a:t>
            </a:r>
          </a:p>
          <a:p>
            <a:endParaRPr lang="en-US" dirty="0"/>
          </a:p>
          <a:p>
            <a:r>
              <a:rPr lang="en-US" dirty="0"/>
              <a:t>These limits represent </a:t>
            </a:r>
            <a:r>
              <a:rPr lang="en-US" b="1" dirty="0"/>
              <a:t>natural variation</a:t>
            </a:r>
            <a:r>
              <a:rPr lang="en-US" dirty="0"/>
              <a:t> (±3 σ from the process mean) and are not determined by: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The product itself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Written process specifications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Customer requirements</a:t>
            </a:r>
          </a:p>
          <a:p>
            <a:endParaRPr lang="en-US" b="1" dirty="0"/>
          </a:p>
          <a:p>
            <a:r>
              <a:rPr lang="en-US" b="1" dirty="0"/>
              <a:t>SPC Control Limits: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Derived from </a:t>
            </a:r>
            <a:r>
              <a:rPr lang="en-US" b="1" dirty="0"/>
              <a:t>capability studies</a:t>
            </a:r>
            <a:r>
              <a:rPr lang="en-US" dirty="0"/>
              <a:t> of a stable process.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Based on </a:t>
            </a:r>
            <a:r>
              <a:rPr lang="en-US" b="1" dirty="0"/>
              <a:t>actual process performance</a:t>
            </a:r>
            <a:r>
              <a:rPr lang="en-US" dirty="0"/>
              <a:t>, not external specs or requirements.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Purpose: detect </a:t>
            </a:r>
            <a:r>
              <a:rPr lang="en-US" b="1" dirty="0"/>
              <a:t>special-cause variation</a:t>
            </a:r>
            <a:r>
              <a:rPr lang="en-US" dirty="0"/>
              <a:t> early and maintain process stability.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13210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US" b="1" dirty="0"/>
          </a:p>
          <a:p>
            <a:r>
              <a:rPr lang="en-US" b="1" dirty="0"/>
              <a:t>❌ Customer specs as control limits</a:t>
            </a:r>
            <a:r>
              <a:rPr lang="en-US" dirty="0"/>
              <a:t> → Incorrect.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Control limits are </a:t>
            </a:r>
            <a:r>
              <a:rPr lang="en-US" b="1" dirty="0"/>
              <a:t>statistically calculated</a:t>
            </a:r>
            <a:r>
              <a:rPr lang="en-US" dirty="0"/>
              <a:t> from process data during stable operation, not taken from customer specs.</a:t>
            </a:r>
          </a:p>
          <a:p>
            <a:r>
              <a:rPr lang="en-US" b="1" dirty="0"/>
              <a:t>✅ Control limits must reflect process capability</a:t>
            </a:r>
            <a:r>
              <a:rPr lang="en-US" dirty="0"/>
              <a:t> → Correct.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They should represent the actual </a:t>
            </a:r>
            <a:r>
              <a:rPr lang="en-US" i="1" dirty="0"/>
              <a:t>natural variation</a:t>
            </a:r>
            <a:r>
              <a:rPr lang="en-US" dirty="0"/>
              <a:t> of the process.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Calculated as mean ± 3 σ from stable process data.</a:t>
            </a:r>
          </a:p>
          <a:p>
            <a:r>
              <a:rPr lang="en-US" b="1" dirty="0"/>
              <a:t>❌ Control limits can be narrower than spec limits</a:t>
            </a:r>
            <a:r>
              <a:rPr lang="en-US" dirty="0"/>
              <a:t> → Possible and not forbidden.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If the process variation is much smaller than the tolerance range, control limits will naturally be well inside specification limits.</a:t>
            </a:r>
          </a:p>
          <a:p>
            <a:endParaRPr lang="en-US" b="1" dirty="0"/>
          </a:p>
          <a:p>
            <a:r>
              <a:rPr lang="en-US" b="1" dirty="0"/>
              <a:t>SPC Truth: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Control limits = calculated from </a:t>
            </a:r>
            <a:r>
              <a:rPr lang="en-US" i="1" dirty="0"/>
              <a:t>stable process data</a:t>
            </a:r>
            <a:r>
              <a:rPr lang="en-US" dirty="0"/>
              <a:t>, reflecting process capability.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Do not</a:t>
            </a:r>
            <a:r>
              <a:rPr lang="en-US" dirty="0"/>
              <a:t> use specification limits as control limits.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Control limits </a:t>
            </a:r>
            <a:r>
              <a:rPr lang="en-US" b="1" dirty="0"/>
              <a:t>may</a:t>
            </a:r>
            <a:r>
              <a:rPr lang="en-US" dirty="0"/>
              <a:t> be narrower than spec limits — this is often desirable for tighter process control.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9145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Customer service data collection</a:t>
            </a:r>
            <a:r>
              <a:rPr lang="en-US" dirty="0"/>
              <a:t> focuses on </a:t>
            </a:r>
            <a:r>
              <a:rPr lang="en-US" b="1" dirty="0"/>
              <a:t>direct customer-related inputs</a:t>
            </a:r>
            <a:r>
              <a:rPr lang="en-US" dirty="0"/>
              <a:t>, such as: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Customer visits</a:t>
            </a:r>
            <a:r>
              <a:rPr lang="en-US" dirty="0"/>
              <a:t> → Direct, face-to-face engagement to gather feedback.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Complaint analyses</a:t>
            </a:r>
            <a:r>
              <a:rPr lang="en-US" dirty="0"/>
              <a:t> → Reviewing and categorizing issues raised by customers.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Customer surveys</a:t>
            </a:r>
            <a:r>
              <a:rPr lang="en-US" dirty="0"/>
              <a:t> → Structured questionnaires to capture satisfaction, needs, and preferences.</a:t>
            </a:r>
          </a:p>
          <a:p>
            <a:r>
              <a:rPr lang="en-US" b="1" dirty="0"/>
              <a:t>Internal surveys</a:t>
            </a:r>
            <a:r>
              <a:rPr lang="en-US" dirty="0"/>
              <a:t> → Gather feedback from employees or internal stakeholders, </a:t>
            </a:r>
            <a:r>
              <a:rPr lang="en-US" b="1" dirty="0"/>
              <a:t>not</a:t>
            </a:r>
            <a:r>
              <a:rPr lang="en-US" dirty="0"/>
              <a:t> customers, so they’re not considered a method for </a:t>
            </a:r>
            <a:r>
              <a:rPr lang="en-US" i="1" dirty="0"/>
              <a:t>customer</a:t>
            </a:r>
            <a:r>
              <a:rPr lang="en-US" dirty="0"/>
              <a:t> service data collection.</a:t>
            </a:r>
          </a:p>
          <a:p>
            <a:endParaRPr lang="en-US" b="1" dirty="0"/>
          </a:p>
          <a:p>
            <a:r>
              <a:rPr lang="en-US" b="1" dirty="0"/>
              <a:t>NOT</a:t>
            </a:r>
            <a:r>
              <a:rPr lang="en-US" dirty="0"/>
              <a:t> a method of customer service data collection: </a:t>
            </a:r>
            <a:r>
              <a:rPr lang="en-US" b="1" dirty="0"/>
              <a:t>Internal surveys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Customer service data is collected from direct customer interactions — e.g., visits, surveys, and complaint analysis.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586552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Process Yield &amp; Rolled Throughput Yield (RTY)</a:t>
            </a:r>
          </a:p>
          <a:p>
            <a:r>
              <a:rPr lang="en-US" dirty="0"/>
              <a:t>Process Yield = (Total Output ÷ Total Input) × 100</a:t>
            </a:r>
          </a:p>
          <a:p>
            <a:r>
              <a:rPr lang="en-US" dirty="0"/>
              <a:t>= (50 ÷ 80) × 100 = 62.5%</a:t>
            </a:r>
          </a:p>
          <a:p>
            <a:endParaRPr lang="en-US" dirty="0"/>
          </a:p>
          <a:p>
            <a:r>
              <a:rPr lang="en-US" dirty="0"/>
              <a:t>RTY = Step A Yield × Step B Yield × Step C Yield × Step D Yield</a:t>
            </a:r>
          </a:p>
          <a:p>
            <a:r>
              <a:rPr lang="en-US" dirty="0"/>
              <a:t>= (75/80) × (70/75) × (60/70) × (50/60) = 56.3%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48528F-82B6-4DD2-BA7A-DE9400DBEB8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47582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dirty="0"/>
              <a:t>In </a:t>
            </a:r>
            <a:r>
              <a:rPr lang="en-US" b="1" dirty="0"/>
              <a:t>Lean Manufacturing</a:t>
            </a:r>
            <a:r>
              <a:rPr lang="en-US" dirty="0"/>
              <a:t> and other process‑improvement methodologies, these are all considered examples of </a:t>
            </a:r>
            <a:r>
              <a:rPr lang="en-US" b="1" dirty="0"/>
              <a:t>waste</a:t>
            </a:r>
            <a:r>
              <a:rPr lang="en-US" dirty="0"/>
              <a:t> — activities that consume resources but do not add value to the customer: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Waiting</a:t>
            </a:r>
            <a:r>
              <a:rPr lang="en-US" dirty="0"/>
              <a:t> → Idle time when work is delayed between steps.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Transport</a:t>
            </a:r>
            <a:r>
              <a:rPr lang="en-US" dirty="0"/>
              <a:t> → Unnecessary movement of materials or products between processes.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Inventory</a:t>
            </a:r>
            <a:r>
              <a:rPr lang="en-US" dirty="0"/>
              <a:t> → Excess raw materials, WIP, or finished goods beyond what’s needed.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Movement</a:t>
            </a:r>
            <a:r>
              <a:rPr lang="en-US" dirty="0"/>
              <a:t> → Unnecessary motion by people or equipment that doesn’t add value.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911192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When comparing </a:t>
            </a:r>
            <a:r>
              <a:rPr lang="en-US" b="1" dirty="0"/>
              <a:t>means of two samples</a:t>
            </a:r>
            <a:r>
              <a:rPr lang="en-US" dirty="0"/>
              <a:t> and the </a:t>
            </a:r>
            <a:r>
              <a:rPr lang="en-US" b="1" dirty="0"/>
              <a:t>population standard deviations are unknown</a:t>
            </a:r>
            <a:r>
              <a:rPr lang="en-US" dirty="0"/>
              <a:t>, the </a:t>
            </a:r>
            <a:r>
              <a:rPr lang="en-US" b="1" dirty="0"/>
              <a:t>T distribution</a:t>
            </a:r>
            <a:r>
              <a:rPr lang="en-US" dirty="0"/>
              <a:t> is used.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is because: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You estimate the standard error from </a:t>
            </a:r>
            <a:r>
              <a:rPr lang="en-US" b="1" dirty="0"/>
              <a:t>sample data</a:t>
            </a:r>
            <a:r>
              <a:rPr lang="en-US" dirty="0"/>
              <a:t> (introducing extra uncertainty).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The T distribution adjusts for that uncertainty — it has </a:t>
            </a:r>
            <a:r>
              <a:rPr lang="en-US" b="1" dirty="0"/>
              <a:t>heavier tails</a:t>
            </a:r>
            <a:r>
              <a:rPr lang="en-US" dirty="0"/>
              <a:t> than the normal distribution, especially with small sample sizes.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As sample size increases, the T distribution approaches the normal distribution.</a:t>
            </a:r>
          </a:p>
          <a:p>
            <a:endParaRPr lang="en-US" b="1" dirty="0"/>
          </a:p>
          <a:p>
            <a:r>
              <a:rPr lang="en-US" b="1" dirty="0"/>
              <a:t>Use T distribution</a:t>
            </a:r>
            <a:r>
              <a:rPr lang="en-US" dirty="0"/>
              <a:t> when comparing means of two samples if population σ is unknown.</a:t>
            </a:r>
            <a:br>
              <a:rPr lang="en-US" dirty="0"/>
            </a:br>
            <a:r>
              <a:rPr lang="en-US" dirty="0"/>
              <a:t>Based on sample standard deviation; accounts for extra variability.</a:t>
            </a:r>
            <a:br>
              <a:rPr lang="en-US" dirty="0"/>
            </a:br>
            <a:r>
              <a:rPr lang="en-US" dirty="0"/>
              <a:t>Becomes normal distribution as sample size grows.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18929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Long‑Term Process Capability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err="1"/>
              <a:t>Ppk</a:t>
            </a:r>
            <a:r>
              <a:rPr lang="en-US" dirty="0"/>
              <a:t> = Index for </a:t>
            </a:r>
            <a:r>
              <a:rPr lang="en-US" b="1" dirty="0"/>
              <a:t>long‑term</a:t>
            </a:r>
            <a:r>
              <a:rPr lang="en-US" dirty="0"/>
              <a:t> capability.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Reflects </a:t>
            </a:r>
            <a:r>
              <a:rPr lang="en-US" b="1" dirty="0"/>
              <a:t>actual performance</a:t>
            </a:r>
            <a:r>
              <a:rPr lang="en-US" dirty="0"/>
              <a:t> over time, including centering and overall variation.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Uses </a:t>
            </a:r>
            <a:r>
              <a:rPr lang="en-US" b="1" dirty="0"/>
              <a:t>overall (long‑term) σ</a:t>
            </a:r>
            <a:r>
              <a:rPr lang="en-US" dirty="0"/>
              <a:t>, not short‑term data.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More realistic than Cp/</a:t>
            </a:r>
            <a:r>
              <a:rPr lang="en-US" dirty="0" err="1"/>
              <a:t>Cpk</a:t>
            </a:r>
            <a:r>
              <a:rPr lang="en-US" dirty="0"/>
              <a:t> for ongoing capability assessment.</a:t>
            </a:r>
          </a:p>
          <a:p>
            <a:endParaRPr lang="en-US" b="1" dirty="0"/>
          </a:p>
          <a:p>
            <a:r>
              <a:rPr lang="en-US" b="1" dirty="0"/>
              <a:t>Key point:</a:t>
            </a:r>
            <a:r>
              <a:rPr lang="en-US" dirty="0"/>
              <a:t> </a:t>
            </a:r>
            <a:r>
              <a:rPr lang="en-US" b="1" dirty="0" err="1"/>
              <a:t>Ppk</a:t>
            </a:r>
            <a:r>
              <a:rPr lang="en-US" dirty="0"/>
              <a:t> captures the true, sustained capability of a process.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86025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VOC (Voice of the Customer)</a:t>
            </a:r>
            <a:r>
              <a:rPr lang="en-US" dirty="0"/>
              <a:t> = Statements, requirements, or feedback </a:t>
            </a:r>
            <a:r>
              <a:rPr lang="en-US" b="1" dirty="0"/>
              <a:t>directly expressing customer needs, expectations, and perceptions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Examples of VOC include: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Product delivered on time (</a:t>
            </a:r>
            <a:r>
              <a:rPr lang="en-US" b="1" dirty="0"/>
              <a:t>a</a:t>
            </a:r>
            <a:r>
              <a:rPr lang="en-US" dirty="0"/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Good complaint process (</a:t>
            </a:r>
            <a:r>
              <a:rPr lang="en-US" b="1" dirty="0"/>
              <a:t>c</a:t>
            </a:r>
            <a:r>
              <a:rPr lang="en-US" dirty="0"/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Good product quality (</a:t>
            </a:r>
            <a:r>
              <a:rPr lang="en-US" b="1" dirty="0"/>
              <a:t>d</a:t>
            </a:r>
            <a:r>
              <a:rPr lang="en-US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High employee turnover</a:t>
            </a:r>
            <a:r>
              <a:rPr lang="en-US" dirty="0"/>
              <a:t> (</a:t>
            </a:r>
            <a:r>
              <a:rPr lang="en-US" b="1" dirty="0"/>
              <a:t>b</a:t>
            </a:r>
            <a:r>
              <a:rPr lang="en-US" dirty="0"/>
              <a:t>) is an </a:t>
            </a:r>
            <a:r>
              <a:rPr lang="en-US" b="1" dirty="0"/>
              <a:t>internal company metric</a:t>
            </a:r>
            <a:r>
              <a:rPr lang="en-US" dirty="0"/>
              <a:t> — it affects operations indirectly but is </a:t>
            </a:r>
            <a:r>
              <a:rPr lang="en-US" b="1" dirty="0"/>
              <a:t>not</a:t>
            </a:r>
            <a:r>
              <a:rPr lang="en-US" dirty="0"/>
              <a:t> a direct expression of the customer’s voice.</a:t>
            </a:r>
          </a:p>
          <a:p>
            <a:endParaRPr lang="en-US" b="1" dirty="0"/>
          </a:p>
          <a:p>
            <a:r>
              <a:rPr lang="en-US" b="1" dirty="0"/>
              <a:t>NOT</a:t>
            </a:r>
            <a:r>
              <a:rPr lang="en-US" dirty="0"/>
              <a:t> an example of VOC: </a:t>
            </a:r>
            <a:r>
              <a:rPr lang="en-US" b="1" dirty="0"/>
              <a:t>High company turnover</a:t>
            </a:r>
            <a:r>
              <a:rPr lang="en-US" dirty="0"/>
              <a:t> — it’s an internal performance measure, not customer‑expressed feedback.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79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74960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Total Gage R&amp;R (% Contribution)</a:t>
            </a:r>
            <a:r>
              <a:rPr lang="en-US" dirty="0"/>
              <a:t> ≈ </a:t>
            </a:r>
            <a:r>
              <a:rPr lang="en-US" b="1" dirty="0"/>
              <a:t>9.52%</a:t>
            </a:r>
            <a:r>
              <a:rPr lang="en-US" dirty="0"/>
              <a:t> → matches statement </a:t>
            </a:r>
            <a:r>
              <a:rPr lang="en-US" b="1" dirty="0"/>
              <a:t>1</a:t>
            </a:r>
            <a:r>
              <a:rPr lang="en-US" dirty="0"/>
              <a:t> ✔</a:t>
            </a:r>
          </a:p>
          <a:p>
            <a:r>
              <a:rPr lang="en-US" b="1" dirty="0"/>
              <a:t>Part × Operator interaction</a:t>
            </a:r>
            <a:r>
              <a:rPr lang="en-US" dirty="0"/>
              <a:t> shows </a:t>
            </a:r>
            <a:r>
              <a:rPr lang="en-US" b="1" dirty="0"/>
              <a:t>0%</a:t>
            </a:r>
            <a:r>
              <a:rPr lang="en-US" dirty="0"/>
              <a:t> or is absent → matches statement </a:t>
            </a:r>
            <a:r>
              <a:rPr lang="en-US" b="1" dirty="0"/>
              <a:t>2</a:t>
            </a:r>
            <a:r>
              <a:rPr lang="en-US" dirty="0"/>
              <a:t> ✔</a:t>
            </a:r>
          </a:p>
          <a:p>
            <a:r>
              <a:rPr lang="en-US" b="1" dirty="0"/>
              <a:t>Measurement system “ideal”</a:t>
            </a:r>
            <a:r>
              <a:rPr lang="en-US" dirty="0"/>
              <a:t> usually means </a:t>
            </a:r>
            <a:r>
              <a:rPr lang="en-US" b="1" dirty="0"/>
              <a:t>%GRR ≤ 1%</a:t>
            </a:r>
            <a:r>
              <a:rPr lang="en-US" dirty="0"/>
              <a:t>. At ~9.5%, it’s </a:t>
            </a:r>
            <a:r>
              <a:rPr lang="en-US" i="1" dirty="0"/>
              <a:t>acceptable</a:t>
            </a:r>
            <a:r>
              <a:rPr lang="en-US" dirty="0"/>
              <a:t> but </a:t>
            </a:r>
            <a:r>
              <a:rPr lang="en-US" b="1" dirty="0"/>
              <a:t>not ideal</a:t>
            </a:r>
            <a:r>
              <a:rPr lang="en-US" dirty="0"/>
              <a:t> → statement </a:t>
            </a:r>
            <a:r>
              <a:rPr lang="en-US" b="1" dirty="0"/>
              <a:t>3</a:t>
            </a:r>
            <a:r>
              <a:rPr lang="en-US" dirty="0"/>
              <a:t> ✘</a:t>
            </a:r>
          </a:p>
          <a:p>
            <a:r>
              <a:rPr lang="en-US" b="1" dirty="0"/>
              <a:t>Part-to-Part variation</a:t>
            </a:r>
            <a:r>
              <a:rPr lang="en-US" dirty="0"/>
              <a:t> dominates (% Study Variation ≈ 99.55%) → matches statement </a:t>
            </a:r>
            <a:r>
              <a:rPr lang="en-US" b="1" dirty="0"/>
              <a:t>4</a:t>
            </a:r>
            <a:r>
              <a:rPr lang="en-US" dirty="0"/>
              <a:t> ✔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9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dirty="0"/>
              <a:t>All three organizational levels — primary process, department, and management — have both Key Process Input Variables (KPIVs) and Key Process Output Variables (KPOVs).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At each level, inputs (KPIVs) influence the process, and outputs (KPOVs) measure its results:</a:t>
            </a:r>
          </a:p>
          <a:p>
            <a:r>
              <a:rPr lang="en-US" b="1" dirty="0"/>
              <a:t>Primary process:</a:t>
            </a:r>
            <a:r>
              <a:rPr lang="en-US" dirty="0"/>
              <a:t> material quality, equipment settings → yield, defects</a:t>
            </a:r>
          </a:p>
          <a:p>
            <a:r>
              <a:rPr lang="en-US" b="1" dirty="0"/>
              <a:t>Department:</a:t>
            </a:r>
            <a:r>
              <a:rPr lang="en-US" dirty="0"/>
              <a:t> staff skills, workflow → productivity, delivery rate</a:t>
            </a:r>
          </a:p>
          <a:p>
            <a:r>
              <a:rPr lang="en-US" b="1" dirty="0"/>
              <a:t>Management:</a:t>
            </a:r>
            <a:r>
              <a:rPr lang="en-US" dirty="0"/>
              <a:t> strategic choices, budgets → profitability, customer satisfaction</a:t>
            </a:r>
            <a:br>
              <a:rPr lang="en-US" dirty="0"/>
            </a:br>
            <a:r>
              <a:rPr lang="en-US" dirty="0"/>
              <a:t>This reinforces that improvement opportunities and measurable results exist at every level of the organization.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7415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1. Number of visitors per week</a:t>
            </a:r>
          </a:p>
          <a:p>
            <a:r>
              <a:rPr lang="en-US" b="1" dirty="0"/>
              <a:t>Data type:</a:t>
            </a:r>
            <a:r>
              <a:rPr lang="en-US" dirty="0"/>
              <a:t> Attribute (count of occurrences).</a:t>
            </a:r>
          </a:p>
          <a:p>
            <a:r>
              <a:rPr lang="en-US" b="1" dirty="0"/>
              <a:t>What is being counted?</a:t>
            </a:r>
            <a:r>
              <a:rPr lang="en-US" dirty="0"/>
              <a:t> – the </a:t>
            </a:r>
            <a:r>
              <a:rPr lang="en-US" i="1" dirty="0"/>
              <a:t>number of customers</a:t>
            </a:r>
            <a:r>
              <a:rPr lang="en-US" dirty="0"/>
              <a:t> entering (analogous to “number of defects” in quality control terms).</a:t>
            </a:r>
          </a:p>
          <a:p>
            <a:r>
              <a:rPr lang="en-US" b="1" dirty="0"/>
              <a:t>Area of opportunity:</a:t>
            </a:r>
            <a:r>
              <a:rPr lang="en-US" dirty="0"/>
              <a:t> Constant (each week is one “unit of time” you’re counting over, so the basic opportunity definition doesn’t change).</a:t>
            </a:r>
          </a:p>
          <a:p>
            <a:r>
              <a:rPr lang="en-US" dirty="0"/>
              <a:t>According to the chart in the attachment, </a:t>
            </a:r>
            <a:r>
              <a:rPr lang="en-US" b="1" dirty="0"/>
              <a:t>counts with a constant area of opportunity → C‑Chart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2. Number of buyers per week (as a proportion of total visitors)</a:t>
            </a:r>
          </a:p>
          <a:p>
            <a:r>
              <a:rPr lang="en-US" b="1" dirty="0"/>
              <a:t>Data type:</a:t>
            </a:r>
            <a:r>
              <a:rPr lang="en-US" dirty="0"/>
              <a:t> Attribute (buyers are the “successes” out of all visitors).</a:t>
            </a:r>
          </a:p>
          <a:p>
            <a:r>
              <a:rPr lang="en-US" b="1" dirty="0"/>
              <a:t>What is being measured?</a:t>
            </a:r>
            <a:r>
              <a:rPr lang="en-US" dirty="0"/>
              <a:t> – proportion defective / proportion that meet a condition.</a:t>
            </a:r>
          </a:p>
          <a:p>
            <a:r>
              <a:rPr lang="en-US" b="1" dirty="0"/>
              <a:t>Sample size:</a:t>
            </a:r>
            <a:r>
              <a:rPr lang="en-US" dirty="0"/>
              <a:t> Can vary (some weeks have more visitors than others).</a:t>
            </a:r>
          </a:p>
          <a:p>
            <a:endParaRPr lang="en-US" dirty="0"/>
          </a:p>
          <a:p>
            <a:r>
              <a:rPr lang="en-US" dirty="0"/>
              <a:t>From the selection flow, </a:t>
            </a:r>
            <a:r>
              <a:rPr lang="en-US" b="1" dirty="0"/>
              <a:t>proportions with varying sample sizes → P‑Chart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A c‑chart to plot the number of visitors and a p‑chart to plot the proportion of buyers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154818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Why the Champion? </a:t>
            </a:r>
          </a:p>
          <a:p>
            <a:r>
              <a:rPr lang="en-US" b="1" dirty="0"/>
              <a:t>Role:</a:t>
            </a:r>
            <a:r>
              <a:rPr lang="en-US" dirty="0"/>
              <a:t> A senior leader or manager who sponsors the project and has the authority to allocate resources and remove barriers.</a:t>
            </a:r>
          </a:p>
          <a:p>
            <a:r>
              <a:rPr lang="en-US" b="1" dirty="0"/>
              <a:t>Responsibility:</a:t>
            </a:r>
            <a:r>
              <a:rPr lang="en-US" dirty="0"/>
              <a:t> Ensures the project is strategically aligned with business priorities and has organizational backing.</a:t>
            </a:r>
          </a:p>
          <a:p>
            <a:r>
              <a:rPr lang="en-US" b="1" dirty="0"/>
              <a:t>Authority:</a:t>
            </a:r>
            <a:r>
              <a:rPr lang="en-US" dirty="0"/>
              <a:t> Can commit the organization to the goals laid out in the charter.</a:t>
            </a:r>
          </a:p>
          <a:p>
            <a:endParaRPr lang="en-US" b="1" dirty="0"/>
          </a:p>
          <a:p>
            <a:r>
              <a:rPr lang="en-US" b="1" dirty="0"/>
              <a:t>Other roles in context:</a:t>
            </a:r>
            <a:endParaRPr lang="en-US" dirty="0"/>
          </a:p>
          <a:p>
            <a:r>
              <a:rPr lang="en-US" b="1" dirty="0"/>
              <a:t>Black Belt:</a:t>
            </a:r>
            <a:r>
              <a:rPr lang="en-US" dirty="0"/>
              <a:t> Leads the project day‑to‑day but doesn’t have the final authority to approve the charter.</a:t>
            </a:r>
          </a:p>
          <a:p>
            <a:r>
              <a:rPr lang="en-US" b="1" dirty="0"/>
              <a:t>Customer:</a:t>
            </a:r>
            <a:r>
              <a:rPr lang="en-US" dirty="0"/>
              <a:t> Provides input on needs and requirements but doesn’t formally authorize internal projects.</a:t>
            </a:r>
          </a:p>
          <a:p>
            <a:r>
              <a:rPr lang="en-US" b="1" dirty="0"/>
              <a:t>Board of the company:</a:t>
            </a:r>
            <a:r>
              <a:rPr lang="en-US" dirty="0"/>
              <a:t> Too high‑level for individual project charters; they set overall strategic direction.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69793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A </a:t>
            </a:r>
            <a:r>
              <a:rPr lang="en-US" b="1" dirty="0"/>
              <a:t>SIPOC</a:t>
            </a:r>
            <a:r>
              <a:rPr lang="en-US" dirty="0"/>
              <a:t> diagram is a high‑level process mapping tool used in Lean Six Sigma (and other process improvement approaches) to get a clear, concise overview of a process </a:t>
            </a:r>
            <a:r>
              <a:rPr lang="en-US" b="1" dirty="0"/>
              <a:t>before diving into the details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SIPOC</a:t>
            </a:r>
            <a:r>
              <a:rPr lang="en-US" dirty="0"/>
              <a:t> stands for: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S</a:t>
            </a:r>
            <a:r>
              <a:rPr lang="en-US" dirty="0"/>
              <a:t>uppliers – who provides the inputs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I</a:t>
            </a:r>
            <a:r>
              <a:rPr lang="en-US" dirty="0"/>
              <a:t>nputs – the resources, data, or materials used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P</a:t>
            </a:r>
            <a:r>
              <a:rPr lang="en-US" dirty="0"/>
              <a:t>rocess – the major high‑level steps in the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O</a:t>
            </a:r>
            <a:r>
              <a:rPr lang="en-US" dirty="0"/>
              <a:t>utputs – what the process delivers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C</a:t>
            </a:r>
            <a:r>
              <a:rPr lang="en-US" dirty="0"/>
              <a:t>ustomers – who receives the outputs</a:t>
            </a:r>
          </a:p>
          <a:p>
            <a:endParaRPr lang="en-US" b="1" dirty="0"/>
          </a:p>
          <a:p>
            <a:r>
              <a:rPr lang="en-US" b="1" dirty="0"/>
              <a:t>Purpose:</a:t>
            </a:r>
            <a:br>
              <a:rPr lang="en-US" dirty="0"/>
            </a:br>
            <a:r>
              <a:rPr lang="en-US" dirty="0"/>
              <a:t>It’s mainly used </a:t>
            </a:r>
            <a:r>
              <a:rPr lang="en-US" b="1" dirty="0"/>
              <a:t>to map the inputs, outputs, and the major steps of a process</a:t>
            </a:r>
            <a:r>
              <a:rPr lang="en-US" dirty="0"/>
              <a:t> so everyone involved has the same understanding of what’s being examined. It’s often done at the start of a project to define boundaries and scope.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99897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Gage R&amp;R</a:t>
            </a:r>
            <a:r>
              <a:rPr lang="en-US" dirty="0"/>
              <a:t> = </a:t>
            </a:r>
            <a:r>
              <a:rPr lang="en-US" i="1" dirty="0"/>
              <a:t>Gage Repeatability and Reproducibility</a:t>
            </a:r>
            <a:r>
              <a:rPr lang="en-US" dirty="0"/>
              <a:t> study.</a:t>
            </a:r>
          </a:p>
          <a:p>
            <a:r>
              <a:rPr lang="en-US" b="1" dirty="0"/>
              <a:t>Repeatability</a:t>
            </a:r>
            <a:r>
              <a:rPr lang="en-US" dirty="0"/>
              <a:t> → Variation when the </a:t>
            </a:r>
            <a:r>
              <a:rPr lang="en-US" b="1" dirty="0"/>
              <a:t>same operator</a:t>
            </a:r>
            <a:r>
              <a:rPr lang="en-US" dirty="0"/>
              <a:t> measures the same part multiple times with the same equipment under the same conditions.</a:t>
            </a:r>
          </a:p>
          <a:p>
            <a:r>
              <a:rPr lang="en-US" b="1" dirty="0"/>
              <a:t>Reproducibility</a:t>
            </a:r>
            <a:r>
              <a:rPr lang="en-US" dirty="0"/>
              <a:t> → Variation between </a:t>
            </a:r>
            <a:r>
              <a:rPr lang="en-US" b="1" dirty="0"/>
              <a:t>different operators</a:t>
            </a:r>
            <a:r>
              <a:rPr lang="en-US" dirty="0"/>
              <a:t> measuring the same part with the same equipment.</a:t>
            </a:r>
          </a:p>
          <a:p>
            <a:endParaRPr lang="en-US" dirty="0"/>
          </a:p>
          <a:p>
            <a:r>
              <a:rPr lang="en-US" dirty="0"/>
              <a:t>Together, these quantify </a:t>
            </a:r>
            <a:r>
              <a:rPr lang="en-US" b="1" dirty="0"/>
              <a:t>measurement system variation</a:t>
            </a:r>
            <a:r>
              <a:rPr lang="en-US" dirty="0"/>
              <a:t> — showing how much of the total observed variation comes from the gage (equipment + people) rather than the parts themselves.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64586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Standard Operating Procedure (SOP)</a:t>
            </a:r>
            <a:r>
              <a:rPr lang="en-US" dirty="0"/>
              <a:t> = A documented, step-by-step set of instructions designed to ensure consistent, quality execution of a task or process.</a:t>
            </a:r>
          </a:p>
          <a:p>
            <a:endParaRPr lang="en-US" dirty="0"/>
          </a:p>
          <a:p>
            <a:r>
              <a:rPr lang="en-US" dirty="0"/>
              <a:t>An SOP </a:t>
            </a:r>
            <a:r>
              <a:rPr lang="en-US" b="1" dirty="0"/>
              <a:t>must</a:t>
            </a:r>
            <a:r>
              <a:rPr lang="en-US" dirty="0"/>
              <a:t> be </a:t>
            </a:r>
            <a:r>
              <a:rPr lang="en-US" b="1" dirty="0"/>
              <a:t>clear, detailed, and unambiguous</a:t>
            </a:r>
            <a:r>
              <a:rPr lang="en-US" dirty="0"/>
              <a:t> so that </a:t>
            </a:r>
            <a:r>
              <a:rPr lang="en-US" i="1" dirty="0"/>
              <a:t>any competent person</a:t>
            </a:r>
            <a:r>
              <a:rPr lang="en-US" dirty="0"/>
              <a:t> can follow it without confusion.</a:t>
            </a:r>
          </a:p>
          <a:p>
            <a:r>
              <a:rPr lang="en-US" dirty="0"/>
              <a:t>The aim is to maintain quality standards, comply with regulations, reduce variation, and ensure training consistency.</a:t>
            </a:r>
          </a:p>
          <a:p>
            <a:endParaRPr lang="en-US" b="1" dirty="0"/>
          </a:p>
          <a:p>
            <a:r>
              <a:rPr lang="en-US" b="1" dirty="0"/>
              <a:t>⚠ Why the other options don’t fit</a:t>
            </a:r>
          </a:p>
          <a:p>
            <a:r>
              <a:rPr lang="en-US" b="1" dirty="0"/>
              <a:t>a)</a:t>
            </a:r>
            <a:r>
              <a:rPr lang="en-US" dirty="0"/>
              <a:t> ❌ SOPs </a:t>
            </a:r>
            <a:r>
              <a:rPr lang="en-US" i="1" dirty="0"/>
              <a:t>can</a:t>
            </a:r>
            <a:r>
              <a:rPr lang="en-US" dirty="0"/>
              <a:t> be replaced if outdated — change is part of continuous improvement.</a:t>
            </a:r>
          </a:p>
          <a:p>
            <a:r>
              <a:rPr lang="en-US" b="1" dirty="0"/>
              <a:t>b)</a:t>
            </a:r>
            <a:r>
              <a:rPr lang="en-US" dirty="0"/>
              <a:t> ❌ Although true that SOPs can be updated, this statement misses the core definition of an SOP.</a:t>
            </a:r>
          </a:p>
          <a:p>
            <a:r>
              <a:rPr lang="en-US" b="1" dirty="0"/>
              <a:t>c)</a:t>
            </a:r>
            <a:r>
              <a:rPr lang="en-US" dirty="0"/>
              <a:t> ❌ An SOP is not a casual “advice” — it’s a </a:t>
            </a:r>
            <a:r>
              <a:rPr lang="en-US" i="1" dirty="0"/>
              <a:t>formal requirement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💡 </a:t>
            </a:r>
            <a:r>
              <a:rPr lang="en-US" i="1" dirty="0"/>
              <a:t>Pro tip:</a:t>
            </a:r>
            <a:r>
              <a:rPr lang="en-US" dirty="0"/>
              <a:t> A well‑written SOP should answer </a:t>
            </a:r>
            <a:r>
              <a:rPr lang="en-US" b="1" dirty="0"/>
              <a:t>who</a:t>
            </a:r>
            <a:r>
              <a:rPr lang="en-US" dirty="0"/>
              <a:t>, </a:t>
            </a:r>
            <a:r>
              <a:rPr lang="en-US" b="1" dirty="0"/>
              <a:t>what</a:t>
            </a:r>
            <a:r>
              <a:rPr lang="en-US" dirty="0"/>
              <a:t>, </a:t>
            </a:r>
            <a:r>
              <a:rPr lang="en-US" b="1" dirty="0"/>
              <a:t>when</a:t>
            </a:r>
            <a:r>
              <a:rPr lang="en-US" dirty="0"/>
              <a:t>, </a:t>
            </a:r>
            <a:r>
              <a:rPr lang="en-US" b="1" dirty="0"/>
              <a:t>where</a:t>
            </a:r>
            <a:r>
              <a:rPr lang="en-US" dirty="0"/>
              <a:t>, </a:t>
            </a:r>
            <a:r>
              <a:rPr lang="en-US" b="1" dirty="0"/>
              <a:t>why</a:t>
            </a:r>
            <a:r>
              <a:rPr lang="en-US" dirty="0"/>
              <a:t>, and </a:t>
            </a:r>
            <a:r>
              <a:rPr lang="en-US" b="1" dirty="0"/>
              <a:t>how</a:t>
            </a:r>
            <a:r>
              <a:rPr lang="en-US" dirty="0"/>
              <a:t> — covering every necessary detail for perfect repeatability.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858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Identify the customers (3)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You start by clarifying </a:t>
            </a:r>
            <a:r>
              <a:rPr lang="en-US" i="1" dirty="0"/>
              <a:t>who</a:t>
            </a:r>
            <a:r>
              <a:rPr lang="en-US" dirty="0"/>
              <a:t> the customer is — internal or external — because all further CTQ steps depend on knowing your audience.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Identify the customer's needs (2)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Once the customer is defined, determine their explicit and implicit needs to guide requirement gathering.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Identify the customer's basic requirements (5)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From the needs, extract the baseline measurable requirements — the essentials that define quality in their eyes.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Add additional CTQ levels as needed (1)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Build in more detailed or higher‑level CTQs to capture critical subtleties or layered specifications.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/>
              <a:t>Validate the requirements with the customer (4)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Confirm with the customer that your interpreted requirements — basic and advanced — are correct, feasible, and complete.</a:t>
            </a:r>
          </a:p>
          <a:p>
            <a:endParaRPr lang="en-US" b="1" dirty="0"/>
          </a:p>
          <a:p>
            <a:r>
              <a:rPr lang="en-US" b="1" dirty="0"/>
              <a:t>🔍 Why option b makes sense</a:t>
            </a:r>
          </a:p>
          <a:p>
            <a:r>
              <a:rPr lang="en-US" dirty="0"/>
              <a:t>It follows the </a:t>
            </a:r>
            <a:r>
              <a:rPr lang="en-US" b="1" dirty="0"/>
              <a:t>logical flow</a:t>
            </a:r>
            <a:r>
              <a:rPr lang="en-US" dirty="0"/>
              <a:t>:</a:t>
            </a:r>
          </a:p>
          <a:p>
            <a:r>
              <a:rPr lang="en-US" i="1" dirty="0"/>
              <a:t>WHO ➡ WHAT THEY NEED ➡ BASE REQUIREMENTS ➡ EXPAND LEVELS ➡ VALIDATE</a:t>
            </a:r>
            <a:endParaRPr lang="en-US" dirty="0"/>
          </a:p>
          <a:p>
            <a:r>
              <a:rPr lang="en-US" dirty="0"/>
              <a:t>This ensures your CTQ tree is rooted in clear understanding before you start adding or confirming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34507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 err="1"/>
              <a:t>Cpk</a:t>
            </a:r>
            <a:r>
              <a:rPr lang="en-US" b="1" dirty="0"/>
              <a:t> Calculation – Process Setup</a:t>
            </a:r>
            <a:endParaRPr lang="en-US" dirty="0"/>
          </a:p>
          <a:p>
            <a:r>
              <a:rPr lang="en-US" b="1" dirty="0"/>
              <a:t>Given:</a:t>
            </a:r>
            <a:r>
              <a:rPr lang="en-US" dirty="0"/>
              <a:t> Process is centered at target, specs at ±3</a:t>
            </a:r>
            <a:r>
              <a:rPr lang="el-GR" dirty="0"/>
              <a:t>σ, σ </a:t>
            </a:r>
            <a:r>
              <a:rPr lang="en-US" dirty="0"/>
              <a:t>is known, normal distribution.</a:t>
            </a:r>
          </a:p>
          <a:p>
            <a:r>
              <a:rPr lang="en-US" b="1" dirty="0"/>
              <a:t>USL</a:t>
            </a:r>
            <a:r>
              <a:rPr lang="en-US" dirty="0"/>
              <a:t> = </a:t>
            </a:r>
            <a:r>
              <a:rPr lang="el-GR" dirty="0"/>
              <a:t>μ + 3σ, </a:t>
            </a:r>
            <a:r>
              <a:rPr lang="en-US" b="1" dirty="0"/>
              <a:t>LSL</a:t>
            </a:r>
            <a:r>
              <a:rPr lang="en-US" dirty="0"/>
              <a:t> = </a:t>
            </a:r>
            <a:r>
              <a:rPr lang="el-GR" dirty="0"/>
              <a:t>μ − 3σ.</a:t>
            </a:r>
          </a:p>
          <a:p>
            <a:r>
              <a:rPr lang="en-US" b="1" dirty="0" err="1"/>
              <a:t>Cpk</a:t>
            </a:r>
            <a:r>
              <a:rPr lang="en-US" b="1" dirty="0"/>
              <a:t> formula:</a:t>
            </a:r>
            <a:br>
              <a:rPr lang="en-US" dirty="0"/>
            </a:br>
            <a:r>
              <a:rPr lang="en-US" b="1" dirty="0" err="1"/>
              <a:t>Cpk</a:t>
            </a:r>
            <a:r>
              <a:rPr lang="en-US" b="1" dirty="0"/>
              <a:t> = min [ (USL − </a:t>
            </a:r>
            <a:r>
              <a:rPr lang="el-GR" b="1" dirty="0"/>
              <a:t>μ) ÷ (3 × σ), (μ − </a:t>
            </a:r>
            <a:r>
              <a:rPr lang="en-US" b="1" dirty="0"/>
              <a:t>LSL) ÷ (3 × </a:t>
            </a:r>
            <a:r>
              <a:rPr lang="el-GR" b="1" dirty="0"/>
              <a:t>σ) ]</a:t>
            </a:r>
            <a:endParaRPr lang="el-GR" dirty="0"/>
          </a:p>
          <a:p>
            <a:r>
              <a:rPr lang="en-US" dirty="0"/>
              <a:t>Substitution: Both sides = 1.0 → </a:t>
            </a:r>
            <a:r>
              <a:rPr lang="en-US" b="1" dirty="0" err="1"/>
              <a:t>Cpk</a:t>
            </a:r>
            <a:r>
              <a:rPr lang="en-US" b="1" dirty="0"/>
              <a:t> = 1.00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Interpretation:</a:t>
            </a:r>
            <a:r>
              <a:rPr lang="en-US" dirty="0"/>
              <a:t> Process variation fits exactly within spec limits (±3</a:t>
            </a:r>
            <a:r>
              <a:rPr lang="el-GR" dirty="0"/>
              <a:t>σ); </a:t>
            </a:r>
            <a:r>
              <a:rPr lang="en-US" dirty="0"/>
              <a:t>capable but with zero margin for mean shift or increased variability.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34636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A </a:t>
            </a:r>
            <a:r>
              <a:rPr lang="en-US" b="1" dirty="0"/>
              <a:t>Time Series Plot</a:t>
            </a:r>
            <a:r>
              <a:rPr lang="en-US" dirty="0"/>
              <a:t> (or run chart) shows data points in </a:t>
            </a:r>
            <a:r>
              <a:rPr lang="en-US" b="1" dirty="0"/>
              <a:t>chronological order</a:t>
            </a:r>
            <a:r>
              <a:rPr lang="en-US" dirty="0"/>
              <a:t>, allowing you to see trends, cycles, shifts, or sudden changes.</a:t>
            </a:r>
          </a:p>
          <a:p>
            <a:r>
              <a:rPr lang="en-US" dirty="0"/>
              <a:t>One of the </a:t>
            </a:r>
            <a:r>
              <a:rPr lang="en-US" i="1" dirty="0"/>
              <a:t>first</a:t>
            </a:r>
            <a:r>
              <a:rPr lang="en-US" dirty="0"/>
              <a:t> things a Belt checks in any project is whether the process is </a:t>
            </a:r>
            <a:r>
              <a:rPr lang="en-US" b="1" dirty="0"/>
              <a:t>stable over time</a:t>
            </a:r>
            <a:r>
              <a:rPr lang="en-US" dirty="0"/>
              <a:t> — meaning only common cause variation is present and no special causes are influencing results.</a:t>
            </a:r>
          </a:p>
          <a:p>
            <a:endParaRPr lang="en-US" dirty="0"/>
          </a:p>
          <a:p>
            <a:r>
              <a:rPr lang="en-US" dirty="0"/>
              <a:t>Stability analysis is </a:t>
            </a:r>
            <a:r>
              <a:rPr lang="en-US" b="1" dirty="0"/>
              <a:t>foundational</a:t>
            </a:r>
            <a:r>
              <a:rPr lang="en-US" dirty="0"/>
              <a:t>: if a process isn’t stable, capability indices like Cp or </a:t>
            </a:r>
            <a:r>
              <a:rPr lang="en-US" dirty="0" err="1"/>
              <a:t>Cpk</a:t>
            </a:r>
            <a:r>
              <a:rPr lang="en-US" dirty="0"/>
              <a:t> aren’t meaningful, and deeper analysis could be misleading.</a:t>
            </a:r>
          </a:p>
          <a:p>
            <a:endParaRPr lang="en-US" dirty="0"/>
          </a:p>
          <a:p>
            <a:r>
              <a:rPr lang="en-US" b="1" dirty="0"/>
              <a:t>Why the other options miss the mark</a:t>
            </a:r>
          </a:p>
          <a:p>
            <a:r>
              <a:rPr lang="en-US" b="1" dirty="0"/>
              <a:t>a)</a:t>
            </a:r>
            <a:r>
              <a:rPr lang="en-US" dirty="0"/>
              <a:t> Identifying potential causes requires further analysis (e.g., cause-and-effect diagrams, hypothesis tests).</a:t>
            </a:r>
          </a:p>
          <a:p>
            <a:r>
              <a:rPr lang="en-US" b="1" dirty="0"/>
              <a:t>b)</a:t>
            </a:r>
            <a:r>
              <a:rPr lang="en-US" dirty="0"/>
              <a:t> Process capability requires a stable process </a:t>
            </a:r>
            <a:r>
              <a:rPr lang="en-US" i="1" dirty="0"/>
              <a:t>first</a:t>
            </a:r>
            <a:r>
              <a:rPr lang="en-US" dirty="0"/>
              <a:t>; capability comes later.</a:t>
            </a:r>
          </a:p>
          <a:p>
            <a:r>
              <a:rPr lang="en-US" b="1" dirty="0"/>
              <a:t>d)</a:t>
            </a:r>
            <a:r>
              <a:rPr lang="en-US" dirty="0"/>
              <a:t> While true that it’s a useful tool, that’s too vague and not the </a:t>
            </a:r>
            <a:r>
              <a:rPr lang="en-US" i="1" dirty="0"/>
              <a:t>best</a:t>
            </a:r>
            <a:r>
              <a:rPr lang="en-US" dirty="0"/>
              <a:t> reason.</a:t>
            </a:r>
          </a:p>
          <a:p>
            <a:endParaRPr lang="en-US" i="1" dirty="0"/>
          </a:p>
          <a:p>
            <a:r>
              <a:rPr lang="en-US" i="1" dirty="0"/>
              <a:t>A Time Series Plot is primarily used early on to check </a:t>
            </a:r>
            <a:r>
              <a:rPr lang="en-US" b="1" i="1" dirty="0"/>
              <a:t>process stability over time</a:t>
            </a:r>
            <a:r>
              <a:rPr lang="en-US" i="1" dirty="0"/>
              <a:t> — the starting point for reliable analysis.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70901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Lean</a:t>
            </a:r>
            <a:r>
              <a:rPr lang="en-US" dirty="0"/>
              <a:t> traces back to the </a:t>
            </a:r>
            <a:r>
              <a:rPr lang="en-US" b="1" dirty="0"/>
              <a:t>Toyota Production System (TPS)</a:t>
            </a:r>
            <a:r>
              <a:rPr lang="en-US" dirty="0"/>
              <a:t>, developed in </a:t>
            </a:r>
            <a:r>
              <a:rPr lang="en-US" b="1" dirty="0"/>
              <a:t>post‑WWII Japan</a:t>
            </a:r>
            <a:r>
              <a:rPr lang="en-US" dirty="0"/>
              <a:t> — roughly </a:t>
            </a:r>
            <a:r>
              <a:rPr lang="en-US" b="1" dirty="0"/>
              <a:t>around 1950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Key figures: </a:t>
            </a:r>
            <a:r>
              <a:rPr lang="en-US" b="1" dirty="0"/>
              <a:t>Taiichi Ohno</a:t>
            </a:r>
            <a:r>
              <a:rPr lang="en-US" dirty="0"/>
              <a:t>, </a:t>
            </a:r>
            <a:r>
              <a:rPr lang="en-US" b="1" dirty="0"/>
              <a:t>Shigeo Shingo</a:t>
            </a:r>
            <a:r>
              <a:rPr lang="en-US" dirty="0"/>
              <a:t>, and </a:t>
            </a:r>
            <a:r>
              <a:rPr lang="en-US" b="1" dirty="0"/>
              <a:t>Eiji Toyoda</a:t>
            </a:r>
            <a:r>
              <a:rPr lang="en-US" dirty="0"/>
              <a:t> pioneered methods to maximize value, eliminate waste (</a:t>
            </a:r>
            <a:r>
              <a:rPr lang="en-US" i="1" dirty="0" err="1"/>
              <a:t>muda</a:t>
            </a:r>
            <a:r>
              <a:rPr lang="en-US" dirty="0"/>
              <a:t>), and continuously improve (</a:t>
            </a:r>
            <a:r>
              <a:rPr lang="en-US" i="1" dirty="0"/>
              <a:t>kaizen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TPS became the foundation for what is now called </a:t>
            </a:r>
            <a:r>
              <a:rPr lang="en-US" b="1" dirty="0"/>
              <a:t>Lean Manufacturing</a:t>
            </a:r>
            <a:r>
              <a:rPr lang="en-US" dirty="0"/>
              <a:t> worldwide.</a:t>
            </a:r>
          </a:p>
          <a:p>
            <a:endParaRPr lang="en-US" dirty="0"/>
          </a:p>
          <a:p>
            <a:r>
              <a:rPr lang="en-US" dirty="0"/>
              <a:t>Lean was born </a:t>
            </a:r>
            <a:r>
              <a:rPr lang="en-US" b="1" dirty="0"/>
              <a:t>around 1950 at Toyota</a:t>
            </a:r>
            <a:r>
              <a:rPr lang="en-US" dirty="0"/>
              <a:t> through the Toyota Production System, focusing on waste elimination, flow, and continuous improvement.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89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68910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US" b="1" dirty="0"/>
          </a:p>
          <a:p>
            <a:r>
              <a:rPr lang="en-US" b="1" dirty="0"/>
              <a:t>Sample size (n)</a:t>
            </a:r>
            <a:r>
              <a:rPr lang="en-US" dirty="0"/>
              <a:t> = the </a:t>
            </a:r>
            <a:r>
              <a:rPr lang="en-US" b="1" dirty="0"/>
              <a:t>number of items, parts, or observations</a:t>
            </a:r>
            <a:r>
              <a:rPr lang="en-US" dirty="0"/>
              <a:t> included in a particular sample.</a:t>
            </a:r>
          </a:p>
          <a:p>
            <a:r>
              <a:rPr lang="en-US" dirty="0"/>
              <a:t>It’s a fundamental parameter in statistics that impacts precision, confidence intervals, and the power of any analysis.</a:t>
            </a:r>
          </a:p>
          <a:p>
            <a:r>
              <a:rPr lang="en-US" dirty="0"/>
              <a:t>In manufacturing or quality control contexts, the sample size refers specifically to the </a:t>
            </a:r>
            <a:r>
              <a:rPr lang="en-US" b="1" dirty="0"/>
              <a:t>count of parts inspected or measured</a:t>
            </a:r>
            <a:r>
              <a:rPr lang="en-US" dirty="0"/>
              <a:t> from a lot or process run.</a:t>
            </a:r>
          </a:p>
          <a:p>
            <a:endParaRPr lang="en-US" b="1" dirty="0"/>
          </a:p>
          <a:p>
            <a:r>
              <a:rPr lang="en-US" b="1" dirty="0"/>
              <a:t>Why the other options don’t fit</a:t>
            </a:r>
          </a:p>
          <a:p>
            <a:r>
              <a:rPr lang="en-US" b="1" dirty="0"/>
              <a:t>a) Effect size</a:t>
            </a:r>
            <a:r>
              <a:rPr lang="en-US" dirty="0"/>
              <a:t> → A measure of the </a:t>
            </a:r>
            <a:r>
              <a:rPr lang="en-US" i="1" dirty="0"/>
              <a:t>magnitude</a:t>
            </a:r>
            <a:r>
              <a:rPr lang="en-US" dirty="0"/>
              <a:t> of a difference or relationship, not a count.</a:t>
            </a:r>
          </a:p>
          <a:p>
            <a:r>
              <a:rPr lang="en-US" b="1" dirty="0"/>
              <a:t>b) Number of distinct categories</a:t>
            </a:r>
            <a:r>
              <a:rPr lang="en-US" dirty="0"/>
              <a:t> → Relates to measurement system analysis (MSA), showing discrimination ability of the gage.</a:t>
            </a:r>
          </a:p>
          <a:p>
            <a:r>
              <a:rPr lang="en-US" b="1" dirty="0"/>
              <a:t>d) Degrees of freedom</a:t>
            </a:r>
            <a:r>
              <a:rPr lang="en-US" dirty="0"/>
              <a:t> → The number of independent values that can vary in a calculation, not the total number of sampled items.</a:t>
            </a:r>
          </a:p>
          <a:p>
            <a:endParaRPr lang="en-US" b="1" dirty="0"/>
          </a:p>
          <a:p>
            <a:r>
              <a:rPr lang="en-US" b="1" dirty="0"/>
              <a:t>Sample size</a:t>
            </a:r>
            <a:r>
              <a:rPr lang="en-US" dirty="0"/>
              <a:t> = the total number of parts or observations in your sample; a critical factor for accuracy and reliability of statistical conclusions.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122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dirty="0"/>
              <a:t>Step‑by‑Step in Minitab</a:t>
            </a:r>
          </a:p>
          <a:p>
            <a:endParaRPr lang="en-US" b="1" dirty="0"/>
          </a:p>
          <a:p>
            <a:r>
              <a:rPr lang="en-US" b="1" dirty="0"/>
              <a:t>Enter the Data</a:t>
            </a:r>
            <a:endParaRPr lang="en-US" dirty="0"/>
          </a:p>
          <a:p>
            <a:pPr lvl="1"/>
            <a:r>
              <a:rPr lang="en-US" dirty="0"/>
              <a:t>In </a:t>
            </a:r>
            <a:r>
              <a:rPr lang="en-US" b="1" dirty="0"/>
              <a:t>C1</a:t>
            </a:r>
            <a:r>
              <a:rPr lang="en-US" dirty="0"/>
              <a:t>, type the fathers’ heights:</a:t>
            </a:r>
            <a:br>
              <a:rPr lang="en-US" dirty="0"/>
            </a:br>
            <a:r>
              <a:rPr lang="en-US" dirty="0"/>
              <a:t>165 160 170 163 173 157 178 168 173 170 175 180</a:t>
            </a:r>
          </a:p>
          <a:p>
            <a:pPr lvl="1"/>
            <a:r>
              <a:rPr lang="en-US" dirty="0"/>
              <a:t>In </a:t>
            </a:r>
            <a:r>
              <a:rPr lang="en-US" b="1" dirty="0"/>
              <a:t>C2</a:t>
            </a:r>
            <a:r>
              <a:rPr lang="en-US" dirty="0"/>
              <a:t>, type the sons’ heights:</a:t>
            </a:r>
            <a:br>
              <a:rPr lang="en-US" dirty="0"/>
            </a:br>
            <a:r>
              <a:rPr lang="en-US" dirty="0"/>
              <a:t>173 168 173 165 175 168 173 165 180 170 173 178</a:t>
            </a:r>
          </a:p>
          <a:p>
            <a:endParaRPr lang="en-US" b="1" dirty="0"/>
          </a:p>
          <a:p>
            <a:r>
              <a:rPr lang="en-US" b="1" dirty="0"/>
              <a:t>Run the Correlation</a:t>
            </a:r>
            <a:endParaRPr lang="en-US" dirty="0"/>
          </a:p>
          <a:p>
            <a:pPr lvl="1"/>
            <a:r>
              <a:rPr lang="en-US" dirty="0"/>
              <a:t>Go to </a:t>
            </a:r>
            <a:r>
              <a:rPr lang="en-US" b="1" dirty="0"/>
              <a:t>Stat &gt; Basic Statistics &gt; Correlation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the </a:t>
            </a:r>
            <a:r>
              <a:rPr lang="en-US" i="1" dirty="0"/>
              <a:t>Variables</a:t>
            </a:r>
            <a:r>
              <a:rPr lang="en-US" dirty="0"/>
              <a:t> box, select both columns (C1 and C2).</a:t>
            </a:r>
          </a:p>
          <a:p>
            <a:pPr lvl="1"/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endParaRPr lang="en-US" b="1" dirty="0"/>
          </a:p>
          <a:p>
            <a:r>
              <a:rPr lang="en-US" b="1" dirty="0"/>
              <a:t>Read the Output</a:t>
            </a:r>
            <a:endParaRPr lang="en-US" dirty="0"/>
          </a:p>
          <a:p>
            <a:pPr lvl="1"/>
            <a:r>
              <a:rPr lang="en-US" dirty="0"/>
              <a:t>Minitab will display the </a:t>
            </a:r>
            <a:r>
              <a:rPr lang="en-US" b="1" dirty="0"/>
              <a:t>Pearson correlation coefficient (r)</a:t>
            </a:r>
            <a:r>
              <a:rPr lang="en-US" dirty="0"/>
              <a:t> and the </a:t>
            </a:r>
            <a:r>
              <a:rPr lang="en-US" b="1" dirty="0"/>
              <a:t>p-value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Compare the p‑value to α = 0.05:</a:t>
            </a:r>
          </a:p>
          <a:p>
            <a:pPr lvl="1"/>
            <a:r>
              <a:rPr lang="en-US" b="1" dirty="0"/>
              <a:t>p &lt; 0.05</a:t>
            </a:r>
            <a:r>
              <a:rPr lang="en-US" dirty="0"/>
              <a:t> → Significant correlation.</a:t>
            </a:r>
          </a:p>
          <a:p>
            <a:pPr lvl="1"/>
            <a:r>
              <a:rPr lang="en-US" b="1" dirty="0"/>
              <a:t>p ≥ 0.05</a:t>
            </a:r>
            <a:r>
              <a:rPr lang="en-US" dirty="0"/>
              <a:t> → Not significant.</a:t>
            </a:r>
          </a:p>
          <a:p>
            <a:pPr lvl="1"/>
            <a:endParaRPr lang="en-US" dirty="0"/>
          </a:p>
          <a:p>
            <a:r>
              <a:rPr lang="en-US" b="1" dirty="0"/>
              <a:t>Interpret</a:t>
            </a:r>
            <a:endParaRPr lang="en-US" dirty="0"/>
          </a:p>
          <a:p>
            <a:r>
              <a:rPr lang="en-US" dirty="0"/>
              <a:t>Here, </a:t>
            </a:r>
            <a:r>
              <a:rPr lang="en-US" b="1" dirty="0"/>
              <a:t>r = 0.691</a:t>
            </a:r>
            <a:r>
              <a:rPr lang="en-US" dirty="0"/>
              <a:t> and </a:t>
            </a:r>
            <a:r>
              <a:rPr lang="en-US" b="1" dirty="0"/>
              <a:t>p = 0.013</a:t>
            </a:r>
            <a:r>
              <a:rPr lang="en-US" dirty="0"/>
              <a:t>, so:</a:t>
            </a:r>
          </a:p>
          <a:p>
            <a:r>
              <a:rPr lang="en-US" dirty="0"/>
              <a:t>Positive correlation: as father’s height increases, son’s height tends to increase.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60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BC2DFB-240E-4C70-969E-A6ABAF2C7422}" type="slidenum">
              <a:rPr kumimoji="0" lang="nl-NL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pPr marL="0" marR="0" lvl="0" indent="0" algn="r" defTabSz="91604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l-NL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0959791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Standard deviation (σ for population, s for sample)</a:t>
            </a:r>
            <a:r>
              <a:rPr lang="en-US" dirty="0"/>
              <a:t> is the </a:t>
            </a:r>
            <a:r>
              <a:rPr lang="en-US" b="1" dirty="0"/>
              <a:t>most widely used measure of variability</a:t>
            </a:r>
            <a:r>
              <a:rPr lang="en-US" dirty="0"/>
              <a:t> because it accounts for </a:t>
            </a:r>
            <a:r>
              <a:rPr lang="en-US" b="1" dirty="0"/>
              <a:t>all data points</a:t>
            </a:r>
            <a:r>
              <a:rPr lang="en-US" dirty="0"/>
              <a:t> and shows the </a:t>
            </a:r>
            <a:r>
              <a:rPr lang="en-US" b="1" dirty="0"/>
              <a:t>average distance</a:t>
            </a:r>
            <a:r>
              <a:rPr lang="en-US" dirty="0"/>
              <a:t> of each value from the mean.</a:t>
            </a:r>
          </a:p>
          <a:p>
            <a:r>
              <a:rPr lang="en-US" dirty="0"/>
              <a:t>It’s more informative than: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Range</a:t>
            </a:r>
            <a:r>
              <a:rPr lang="en-US" dirty="0"/>
              <a:t> — which only uses min and max, ignoring all other values.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="1" dirty="0"/>
              <a:t>Interquartile range (IQR)</a:t>
            </a:r>
            <a:r>
              <a:rPr lang="en-US" dirty="0"/>
              <a:t> — focuses only on the middle 50% of data.</a:t>
            </a:r>
          </a:p>
          <a:p>
            <a:r>
              <a:rPr lang="en-US" dirty="0"/>
              <a:t>Standard deviation is also </a:t>
            </a:r>
            <a:r>
              <a:rPr lang="en-US" b="1" dirty="0"/>
              <a:t>directly tied</a:t>
            </a:r>
            <a:r>
              <a:rPr lang="en-US" dirty="0"/>
              <a:t> to many statistical methods, control charts, and capability indices (Cp, </a:t>
            </a:r>
            <a:r>
              <a:rPr lang="en-US" dirty="0" err="1"/>
              <a:t>Cpk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standard deviation</a:t>
            </a:r>
            <a:r>
              <a:rPr lang="en-US" dirty="0"/>
              <a:t> is the most common and effective statistic for describing variability, as it considers every value in the dataset and reflects overall spread.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60793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r>
              <a:rPr lang="en-US" b="1" dirty="0"/>
              <a:t>R chart</a:t>
            </a:r>
            <a:r>
              <a:rPr lang="en-US" dirty="0"/>
              <a:t> control limits are calculated based on the </a:t>
            </a:r>
            <a:r>
              <a:rPr lang="en-US" b="1" dirty="0"/>
              <a:t>expected range</a:t>
            </a:r>
            <a:r>
              <a:rPr lang="en-US" dirty="0"/>
              <a:t> for a </a:t>
            </a:r>
            <a:r>
              <a:rPr lang="en-US" i="1" dirty="0"/>
              <a:t>specific</a:t>
            </a:r>
            <a:r>
              <a:rPr lang="en-US" dirty="0"/>
              <a:t> subgroup size (</a:t>
            </a:r>
            <a:r>
              <a:rPr lang="en-US" b="1" dirty="0"/>
              <a:t>n = 4</a:t>
            </a:r>
            <a:r>
              <a:rPr lang="en-US" dirty="0"/>
              <a:t> in this case).</a:t>
            </a:r>
          </a:p>
          <a:p>
            <a:r>
              <a:rPr lang="en-US" dirty="0"/>
              <a:t>If you accidentally take </a:t>
            </a:r>
            <a:r>
              <a:rPr lang="en-US" b="1" dirty="0"/>
              <a:t>n = 6</a:t>
            </a:r>
            <a:r>
              <a:rPr lang="en-US" dirty="0"/>
              <a:t>, the average range tends to be </a:t>
            </a:r>
            <a:r>
              <a:rPr lang="en-US" b="1" dirty="0"/>
              <a:t>larger</a:t>
            </a:r>
            <a:r>
              <a:rPr lang="en-US" dirty="0"/>
              <a:t> simply because with more observations per subgroup, the max–min spread naturally increases.</a:t>
            </a:r>
          </a:p>
          <a:p>
            <a:endParaRPr lang="en-US" dirty="0"/>
          </a:p>
          <a:p>
            <a:r>
              <a:rPr lang="en-US" dirty="0"/>
              <a:t>But the control limits on the R chart are still based on </a:t>
            </a:r>
            <a:r>
              <a:rPr lang="en-US" b="1" dirty="0"/>
              <a:t>n = 4</a:t>
            </a:r>
            <a:r>
              <a:rPr lang="en-US" dirty="0"/>
              <a:t>, so the plotted range for n = 6 is more likely to </a:t>
            </a:r>
            <a:r>
              <a:rPr lang="en-US" b="1" dirty="0"/>
              <a:t>exceed the upper control limit (UCL)</a:t>
            </a:r>
            <a:r>
              <a:rPr lang="en-US" dirty="0"/>
              <a:t> — falsely suggesting special‑cause variation.</a:t>
            </a:r>
          </a:p>
          <a:p>
            <a:endParaRPr lang="en-US" dirty="0"/>
          </a:p>
          <a:p>
            <a:r>
              <a:rPr lang="en-US" b="1" dirty="0"/>
              <a:t>Why not the others</a:t>
            </a:r>
          </a:p>
          <a:p>
            <a:r>
              <a:rPr lang="en-US" b="1" dirty="0"/>
              <a:t>a)</a:t>
            </a:r>
            <a:r>
              <a:rPr lang="en-US" dirty="0"/>
              <a:t> The X‑bar chart’s control limits would actually </a:t>
            </a:r>
            <a:r>
              <a:rPr lang="en-US" b="1" dirty="0"/>
              <a:t>shrink</a:t>
            </a:r>
            <a:r>
              <a:rPr lang="en-US" dirty="0"/>
              <a:t> for a larger n (if recalculated), making points </a:t>
            </a:r>
            <a:r>
              <a:rPr lang="en-US" i="1" dirty="0"/>
              <a:t>less</a:t>
            </a:r>
            <a:r>
              <a:rPr lang="en-US" dirty="0"/>
              <a:t> likely to appear out‑of‑control — but here the limits aren’t adjusted, so its effect isn’t as pronounced as on the R chart.</a:t>
            </a:r>
          </a:p>
          <a:p>
            <a:r>
              <a:rPr lang="en-US" b="1" dirty="0"/>
              <a:t>c)</a:t>
            </a:r>
            <a:r>
              <a:rPr lang="en-US" dirty="0"/>
              <a:t> Not true — data points could deviate depending on the mismatch in subgroup size and limits.</a:t>
            </a:r>
          </a:p>
          <a:p>
            <a:r>
              <a:rPr lang="en-US" b="1" dirty="0"/>
              <a:t>d)</a:t>
            </a:r>
            <a:r>
              <a:rPr lang="en-US" dirty="0"/>
              <a:t> Incorrect — subgroup size matters; using the wrong n changes the variability patterns and the control chart interpretation.</a:t>
            </a:r>
          </a:p>
          <a:p>
            <a:endParaRPr lang="en-US" dirty="0"/>
          </a:p>
          <a:p>
            <a:r>
              <a:rPr lang="en-US" dirty="0"/>
              <a:t>Using a larger sample size than the chart was designed for inflates the plotted range, increasing the chance of false out‑of‑control signals on the </a:t>
            </a:r>
            <a:r>
              <a:rPr lang="en-US" b="1" dirty="0"/>
              <a:t>R chart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91589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Kaizen</a:t>
            </a:r>
            <a:r>
              <a:rPr lang="en-US" dirty="0"/>
              <a:t> = </a:t>
            </a:r>
            <a:r>
              <a:rPr lang="en-US" i="1" dirty="0"/>
              <a:t>continuous improvement</a:t>
            </a:r>
            <a:r>
              <a:rPr lang="en-US" dirty="0"/>
              <a:t> — a philosophy that everyone, regardless of role or rank, contributes to making processes better every day.</a:t>
            </a:r>
          </a:p>
          <a:p>
            <a:r>
              <a:rPr lang="en-US" dirty="0"/>
              <a:t>It thrives when improvement is a </a:t>
            </a:r>
            <a:r>
              <a:rPr lang="en-US" b="1" dirty="0"/>
              <a:t>shared responsibility</a:t>
            </a:r>
            <a:r>
              <a:rPr lang="en-US" dirty="0"/>
              <a:t>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Top management</a:t>
            </a:r>
            <a:r>
              <a:rPr lang="en-US" dirty="0"/>
              <a:t> → Sets vision, provides resources, and models commitment.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Middle management</a:t>
            </a:r>
            <a:r>
              <a:rPr lang="en-US" dirty="0"/>
              <a:t> → Translates strategy into actionable team goals, facilitates improvements.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="1" dirty="0"/>
              <a:t>Frontline &amp; support staff</a:t>
            </a:r>
            <a:r>
              <a:rPr lang="en-US" dirty="0"/>
              <a:t> → Spot issues first‑hand, suggest practical fixes, and implement solutions.</a:t>
            </a:r>
          </a:p>
          <a:p>
            <a:endParaRPr lang="en-US" dirty="0"/>
          </a:p>
          <a:p>
            <a:r>
              <a:rPr lang="en-US" dirty="0"/>
              <a:t>Kaizen is most effective when </a:t>
            </a:r>
            <a:r>
              <a:rPr lang="en-US" b="1" dirty="0"/>
              <a:t>all levels</a:t>
            </a:r>
            <a:r>
              <a:rPr lang="en-US" dirty="0"/>
              <a:t> — from leadership to frontline — actively engage in small, ongoing improvements that build long‑term excellence.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128417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</a:t>
            </a:r>
          </a:p>
          <a:p>
            <a:endParaRPr lang="en-GB" dirty="0"/>
          </a:p>
          <a:p>
            <a:r>
              <a:rPr lang="en-US" b="1" dirty="0"/>
              <a:t>Operational availability</a:t>
            </a:r>
            <a:r>
              <a:rPr lang="en-US" dirty="0"/>
              <a:t> reflects the proportion of time a machine is actually up and producing when it’s needed.</a:t>
            </a:r>
          </a:p>
          <a:p>
            <a:r>
              <a:rPr lang="en-US" dirty="0"/>
              <a:t>The biggest levers are </a:t>
            </a:r>
            <a:r>
              <a:rPr lang="en-US" b="1" dirty="0" err="1"/>
              <a:t>minimising</a:t>
            </a:r>
            <a:r>
              <a:rPr lang="en-US" b="1" dirty="0"/>
              <a:t> unplanned downtime</a:t>
            </a:r>
            <a:r>
              <a:rPr lang="en-US" dirty="0"/>
              <a:t> and </a:t>
            </a:r>
            <a:r>
              <a:rPr lang="en-US" b="1" dirty="0"/>
              <a:t>shortening recovery time</a:t>
            </a:r>
            <a:r>
              <a:rPr lang="en-US" dirty="0"/>
              <a:t> — both directly tackled by preventing breakdowns and eliminating unnecessary delays.</a:t>
            </a:r>
          </a:p>
          <a:p>
            <a:endParaRPr lang="en-US" dirty="0"/>
          </a:p>
          <a:p>
            <a:r>
              <a:rPr lang="en-US" dirty="0"/>
              <a:t>This can include: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Implementing </a:t>
            </a:r>
            <a:r>
              <a:rPr lang="en-US" b="1" dirty="0"/>
              <a:t>preventive and predictive maintenance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Improving </a:t>
            </a:r>
            <a:r>
              <a:rPr lang="en-US" b="1" dirty="0"/>
              <a:t>spare parts readiness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Streamlining </a:t>
            </a:r>
            <a:r>
              <a:rPr lang="en-US" b="1" dirty="0"/>
              <a:t>changeovers</a:t>
            </a: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Training operators for quick troubleshooting</a:t>
            </a:r>
          </a:p>
          <a:p>
            <a:endParaRPr lang="en-US" b="1" dirty="0"/>
          </a:p>
          <a:p>
            <a:r>
              <a:rPr lang="en-US" b="1" dirty="0"/>
              <a:t>Why not the others</a:t>
            </a:r>
          </a:p>
          <a:p>
            <a:r>
              <a:rPr lang="en-US" b="1" dirty="0"/>
              <a:t>a)</a:t>
            </a:r>
            <a:r>
              <a:rPr lang="en-US" dirty="0"/>
              <a:t> Increasing speed won’t help if the machine is often stopped — you’re addressing the wrong constraint.</a:t>
            </a:r>
          </a:p>
          <a:p>
            <a:r>
              <a:rPr lang="en-US" b="1" dirty="0"/>
              <a:t>b)</a:t>
            </a:r>
            <a:r>
              <a:rPr lang="en-US" dirty="0"/>
              <a:t> More operators don’t boost machine uptime unless downtime causes are operator‑related.</a:t>
            </a:r>
          </a:p>
          <a:p>
            <a:r>
              <a:rPr lang="en-US" b="1" dirty="0"/>
              <a:t>d)</a:t>
            </a:r>
            <a:r>
              <a:rPr lang="en-US" dirty="0"/>
              <a:t> Specialist maintenance might help in some cases, but the broader and more sustainable approach is to attack root causes of downtime.</a:t>
            </a:r>
          </a:p>
          <a:p>
            <a:endParaRPr lang="en-US" dirty="0"/>
          </a:p>
          <a:p>
            <a:r>
              <a:rPr lang="en-US" dirty="0"/>
              <a:t>Boosting operational availability is best achieved by </a:t>
            </a:r>
            <a:r>
              <a:rPr lang="en-US" b="1" dirty="0"/>
              <a:t>reducing breakdowns and delays</a:t>
            </a:r>
            <a:r>
              <a:rPr lang="en-US" dirty="0"/>
              <a:t>, ensuring the machine is running when it’s needed most.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07066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Straighten</a:t>
            </a:r>
            <a:r>
              <a:rPr lang="en-US" dirty="0"/>
              <a:t> (also known as </a:t>
            </a:r>
            <a:r>
              <a:rPr lang="en-US" b="1" dirty="0"/>
              <a:t>Set in order</a:t>
            </a:r>
            <a:r>
              <a:rPr lang="en-US" dirty="0"/>
              <a:t>) is the </a:t>
            </a:r>
            <a:r>
              <a:rPr lang="en-US" b="1" dirty="0"/>
              <a:t>second step</a:t>
            </a:r>
            <a:r>
              <a:rPr lang="en-US" dirty="0"/>
              <a:t> in the 5S methodology.</a:t>
            </a:r>
          </a:p>
          <a:p>
            <a:r>
              <a:rPr lang="en-US" dirty="0"/>
              <a:t>It focuses on </a:t>
            </a:r>
            <a:r>
              <a:rPr lang="en-US" b="1" dirty="0"/>
              <a:t>organizing</a:t>
            </a:r>
            <a:r>
              <a:rPr lang="en-US" dirty="0"/>
              <a:t> the workplace so every item has a clearly designated location — easy to find, easy to return.</a:t>
            </a:r>
          </a:p>
          <a:p>
            <a:r>
              <a:rPr lang="en-US" b="1" dirty="0"/>
              <a:t>Line markings</a:t>
            </a:r>
            <a:r>
              <a:rPr lang="en-US" dirty="0"/>
              <a:t> help visually define storage areas, walkways, hazard zones.</a:t>
            </a:r>
          </a:p>
          <a:p>
            <a:r>
              <a:rPr lang="en-US" b="1" dirty="0"/>
              <a:t>Labels</a:t>
            </a:r>
            <a:r>
              <a:rPr lang="en-US" dirty="0"/>
              <a:t> identify what goes where, making organization consistent and self‑explanatory.</a:t>
            </a:r>
          </a:p>
          <a:p>
            <a:endParaRPr lang="en-US" b="1" dirty="0"/>
          </a:p>
          <a:p>
            <a:r>
              <a:rPr lang="en-US" b="1" dirty="0"/>
              <a:t>📌 5S quick reference</a:t>
            </a:r>
          </a:p>
          <a:p>
            <a:r>
              <a:rPr lang="en-US" b="1" dirty="0"/>
              <a:t>Sort</a:t>
            </a:r>
            <a:r>
              <a:rPr lang="en-US" dirty="0"/>
              <a:t> → Remove unnecessary items.</a:t>
            </a:r>
          </a:p>
          <a:p>
            <a:r>
              <a:rPr lang="en-US" b="1" dirty="0"/>
              <a:t>Straighten / Set in order</a:t>
            </a:r>
            <a:r>
              <a:rPr lang="en-US" dirty="0"/>
              <a:t> → Organize &amp; label everything for efficiency.</a:t>
            </a:r>
          </a:p>
          <a:p>
            <a:r>
              <a:rPr lang="en-US" b="1" dirty="0"/>
              <a:t>Shine</a:t>
            </a:r>
            <a:r>
              <a:rPr lang="en-US" dirty="0"/>
              <a:t> → Clean and inspect regularly.</a:t>
            </a:r>
          </a:p>
          <a:p>
            <a:r>
              <a:rPr lang="en-US" b="1" dirty="0"/>
              <a:t>Standardize</a:t>
            </a:r>
            <a:r>
              <a:rPr lang="en-US" dirty="0"/>
              <a:t> → Create consistent procedures.</a:t>
            </a:r>
          </a:p>
          <a:p>
            <a:r>
              <a:rPr lang="en-US" b="1" dirty="0"/>
              <a:t>Sustain</a:t>
            </a:r>
            <a:r>
              <a:rPr lang="en-US" dirty="0"/>
              <a:t> → Maintain discipline and continuous improvement.</a:t>
            </a:r>
          </a:p>
          <a:p>
            <a:endParaRPr lang="en-US" dirty="0"/>
          </a:p>
          <a:p>
            <a:r>
              <a:rPr lang="en-US" dirty="0"/>
              <a:t>Applying </a:t>
            </a:r>
            <a:r>
              <a:rPr lang="en-US" b="1" dirty="0"/>
              <a:t>line markings and labels</a:t>
            </a:r>
            <a:r>
              <a:rPr lang="en-US" dirty="0"/>
              <a:t> is part of the </a:t>
            </a:r>
            <a:r>
              <a:rPr lang="en-US" b="1" dirty="0"/>
              <a:t>Straighten</a:t>
            </a:r>
            <a:r>
              <a:rPr lang="en-US" dirty="0"/>
              <a:t> step — ensuring tools, equipment, and materials are arranged visibly and logically for smooth workflow.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742785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b="1" dirty="0"/>
              <a:t>Visual Management</a:t>
            </a:r>
            <a:r>
              <a:rPr lang="en-US" dirty="0"/>
              <a:t> uses simple, at‑a‑glance tools to make the state of a process visible so that anyone can quickly understand performance, issues, and next actions.</a:t>
            </a:r>
          </a:p>
          <a:p>
            <a:r>
              <a:rPr lang="en-US" b="1" dirty="0"/>
              <a:t>WIP board</a:t>
            </a:r>
            <a:r>
              <a:rPr lang="en-US" dirty="0"/>
              <a:t> → Shows work‑in‑progress status, helping track flow and spot bottlenecks.</a:t>
            </a:r>
          </a:p>
          <a:p>
            <a:r>
              <a:rPr lang="en-US" b="1" dirty="0"/>
              <a:t>Kanban signals</a:t>
            </a:r>
            <a:r>
              <a:rPr lang="en-US" dirty="0"/>
              <a:t> → Visual triggers (cards, lights, bins) that indicate when to start, stop, or replenish work.</a:t>
            </a:r>
          </a:p>
          <a:p>
            <a:r>
              <a:rPr lang="en-US" b="1" dirty="0"/>
              <a:t>Process maps</a:t>
            </a:r>
            <a:r>
              <a:rPr lang="en-US" dirty="0"/>
              <a:t> → Diagram the workflow so everyone can see each step, handoff, and responsibility.</a:t>
            </a:r>
          </a:p>
          <a:p>
            <a:r>
              <a:rPr lang="en-US" dirty="0"/>
              <a:t>Since all three help make processes transparent and easier to manage visually, </a:t>
            </a:r>
            <a:r>
              <a:rPr lang="en-US" b="1" dirty="0"/>
              <a:t>all are valid examples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Visual Management tools range from WIP boards and Kanban signals to process maps — all aimed at making process status and needs visible, clear, and actionable at a glance.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8206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dirty="0"/>
              <a:t>A </a:t>
            </a:r>
            <a:r>
              <a:rPr lang="en-US" b="1" dirty="0"/>
              <a:t>Go/No Go Gage</a:t>
            </a:r>
            <a:r>
              <a:rPr lang="en-US" dirty="0"/>
              <a:t> is designed to quickly check whether a part meets a specified tolerance — in this case, a 6 mm diameter within ± 0.02 mm.</a:t>
            </a:r>
          </a:p>
          <a:p>
            <a:r>
              <a:rPr lang="en-US" b="1" dirty="0"/>
              <a:t>Go end:</a:t>
            </a:r>
            <a:r>
              <a:rPr lang="en-US" dirty="0"/>
              <a:t> Ensures the part is </a:t>
            </a:r>
            <a:r>
              <a:rPr lang="en-US" i="1" dirty="0"/>
              <a:t>not too large</a:t>
            </a:r>
            <a:r>
              <a:rPr lang="en-US" dirty="0"/>
              <a:t> (passes through the “go” gauge).</a:t>
            </a:r>
          </a:p>
          <a:p>
            <a:r>
              <a:rPr lang="en-US" b="1" dirty="0"/>
              <a:t>No‑go end:</a:t>
            </a:r>
            <a:r>
              <a:rPr lang="en-US" dirty="0"/>
              <a:t> Ensures the part is </a:t>
            </a:r>
            <a:r>
              <a:rPr lang="en-US" i="1" dirty="0"/>
              <a:t>not too small</a:t>
            </a:r>
            <a:r>
              <a:rPr lang="en-US" dirty="0"/>
              <a:t> (doesn’t pass through the “no‑go” gauge).</a:t>
            </a:r>
          </a:p>
          <a:p>
            <a:r>
              <a:rPr lang="en-US" dirty="0"/>
              <a:t>This method is </a:t>
            </a:r>
            <a:r>
              <a:rPr lang="en-US" b="1" dirty="0"/>
              <a:t>fast, reliable, and doesn’t require reading actual measurements</a:t>
            </a:r>
            <a:r>
              <a:rPr lang="en-US" dirty="0"/>
              <a:t>, making it perfect for compatibility checks between components from different suppliers.</a:t>
            </a:r>
          </a:p>
          <a:p>
            <a:endParaRPr lang="en-US" dirty="0"/>
          </a:p>
          <a:p>
            <a:r>
              <a:rPr lang="en-US" b="1" dirty="0"/>
              <a:t>Why the others don’t fit</a:t>
            </a:r>
          </a:p>
          <a:p>
            <a:r>
              <a:rPr lang="en-US" b="1" dirty="0"/>
              <a:t>a) Ruler</a:t>
            </a:r>
            <a:r>
              <a:rPr lang="en-US" dirty="0"/>
              <a:t> → Not precise enough for ± 0.02 mm tolerances.</a:t>
            </a:r>
          </a:p>
          <a:p>
            <a:r>
              <a:rPr lang="en-US" b="1" dirty="0"/>
              <a:t>b) Sample mean</a:t>
            </a:r>
            <a:r>
              <a:rPr lang="en-US" dirty="0"/>
              <a:t> → A statistical measure, not a direct inspection tool.</a:t>
            </a:r>
          </a:p>
          <a:p>
            <a:r>
              <a:rPr lang="en-US" b="1" dirty="0"/>
              <a:t>c) Standard deviation</a:t>
            </a:r>
            <a:r>
              <a:rPr lang="en-US" dirty="0"/>
              <a:t> → Describes variability, doesn’t determine pass/fail for a single item.</a:t>
            </a:r>
          </a:p>
          <a:p>
            <a:endParaRPr lang="en-US" dirty="0"/>
          </a:p>
          <a:p>
            <a:r>
              <a:rPr lang="en-US" dirty="0"/>
              <a:t>For tight dimensional tolerances like ± 0.02 mm, a </a:t>
            </a:r>
            <a:r>
              <a:rPr lang="en-US" b="1" dirty="0"/>
              <a:t>Go/No Go Gage</a:t>
            </a:r>
            <a:r>
              <a:rPr lang="en-US" dirty="0"/>
              <a:t> gives a quick, definitive pass/fail result — essential for ensuring part compatibility across suppliers.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224770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  <a:p>
            <a:endParaRPr lang="en-GB" dirty="0"/>
          </a:p>
          <a:p>
            <a:r>
              <a:rPr lang="en-US" dirty="0"/>
              <a:t>In Lean methodology, </a:t>
            </a:r>
            <a:r>
              <a:rPr lang="en-US" b="1" dirty="0"/>
              <a:t>rework</a:t>
            </a:r>
            <a:r>
              <a:rPr lang="en-US" dirty="0"/>
              <a:t>, </a:t>
            </a:r>
            <a:r>
              <a:rPr lang="en-US" b="1" dirty="0"/>
              <a:t>over‑production</a:t>
            </a:r>
            <a:r>
              <a:rPr lang="en-US" dirty="0"/>
              <a:t>, </a:t>
            </a:r>
            <a:r>
              <a:rPr lang="en-US" b="1" dirty="0"/>
              <a:t>excess inventory</a:t>
            </a:r>
            <a:r>
              <a:rPr lang="en-US" dirty="0"/>
              <a:t>, and </a:t>
            </a:r>
            <a:r>
              <a:rPr lang="en-US" b="1" dirty="0"/>
              <a:t>unnecessary motion</a:t>
            </a:r>
            <a:r>
              <a:rPr lang="en-US" dirty="0"/>
              <a:t> are all classified as </a:t>
            </a:r>
            <a:r>
              <a:rPr lang="en-US" b="1" dirty="0"/>
              <a:t>waste</a:t>
            </a:r>
            <a:r>
              <a:rPr lang="en-US" dirty="0"/>
              <a:t> (</a:t>
            </a:r>
            <a:r>
              <a:rPr lang="en-US" i="1" dirty="0" err="1"/>
              <a:t>muda</a:t>
            </a:r>
            <a:r>
              <a:rPr lang="en-US" dirty="0"/>
              <a:t> in Japanese).</a:t>
            </a:r>
            <a:br>
              <a:rPr lang="en-US" dirty="0"/>
            </a:br>
            <a:r>
              <a:rPr lang="en-US" dirty="0"/>
              <a:t>They represent activities that consume resources — time, labor, materials, or space — without adding value from the customer’s perspective.</a:t>
            </a:r>
          </a:p>
          <a:p>
            <a:endParaRPr lang="en-US" b="1" dirty="0"/>
          </a:p>
          <a:p>
            <a:r>
              <a:rPr lang="en-US" b="1" dirty="0"/>
              <a:t>📌 The classic </a:t>
            </a:r>
            <a:r>
              <a:rPr lang="en-US" b="1" i="1" dirty="0"/>
              <a:t>Seven Wastes</a:t>
            </a:r>
            <a:r>
              <a:rPr lang="en-US" b="1" dirty="0"/>
              <a:t> include:</a:t>
            </a:r>
          </a:p>
          <a:p>
            <a:r>
              <a:rPr lang="en-US" b="1" dirty="0"/>
              <a:t>Overproduction</a:t>
            </a:r>
            <a:r>
              <a:rPr lang="en-US" dirty="0"/>
              <a:t> – Making more than is needed or earlier than needed.</a:t>
            </a:r>
          </a:p>
          <a:p>
            <a:r>
              <a:rPr lang="en-US" b="1" dirty="0"/>
              <a:t>Waiting</a:t>
            </a:r>
            <a:r>
              <a:rPr lang="en-US" dirty="0"/>
              <a:t> – Idle time between steps.</a:t>
            </a:r>
          </a:p>
          <a:p>
            <a:r>
              <a:rPr lang="en-US" b="1" dirty="0"/>
              <a:t>Transportation</a:t>
            </a:r>
            <a:r>
              <a:rPr lang="en-US" dirty="0"/>
              <a:t> – Unnecessary movement of products or materials.</a:t>
            </a:r>
          </a:p>
          <a:p>
            <a:r>
              <a:rPr lang="en-US" b="1" dirty="0"/>
              <a:t>Overprocessing than necessary.</a:t>
            </a:r>
            <a:r>
              <a:rPr lang="en-US" dirty="0"/>
              <a:t> – Doing more work</a:t>
            </a:r>
          </a:p>
          <a:p>
            <a:r>
              <a:rPr lang="en-US" b="1" dirty="0"/>
              <a:t>Inventory tying up capital</a:t>
            </a:r>
            <a:r>
              <a:rPr lang="en-US" dirty="0"/>
              <a:t> – Excess stock.</a:t>
            </a:r>
          </a:p>
          <a:p>
            <a:r>
              <a:rPr lang="en-US" b="1" dirty="0"/>
              <a:t>Motion</a:t>
            </a:r>
            <a:r>
              <a:rPr lang="en-US" dirty="0"/>
              <a:t> – Unnecessary movement of people or equipment.</a:t>
            </a:r>
          </a:p>
          <a:p>
            <a:r>
              <a:rPr lang="en-US" b="1" dirty="0"/>
              <a:t>Defects / Rework</a:t>
            </a:r>
            <a:r>
              <a:rPr lang="en-US" dirty="0"/>
              <a:t> – Effort spent fixing errors.</a:t>
            </a:r>
          </a:p>
          <a:p>
            <a:endParaRPr lang="en-US" dirty="0"/>
          </a:p>
          <a:p>
            <a:r>
              <a:rPr lang="en-US" dirty="0"/>
              <a:t>Rework, over‑production, inventory, and motion are all forms of </a:t>
            </a:r>
            <a:r>
              <a:rPr lang="en-US" b="1" dirty="0"/>
              <a:t>waste</a:t>
            </a:r>
            <a:r>
              <a:rPr lang="en-US" dirty="0"/>
              <a:t> in Lean — targets for elimination to improve efficiency and deliver more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2140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</a:t>
            </a:r>
          </a:p>
          <a:p>
            <a:endParaRPr lang="en-GB" dirty="0"/>
          </a:p>
          <a:p>
            <a:r>
              <a:rPr lang="en-US" b="1" dirty="0"/>
              <a:t>DPMO = Defects ÷ Units × Opportunities per Unit ÷ 1 × 1,000,000</a:t>
            </a:r>
          </a:p>
          <a:p>
            <a:endParaRPr lang="en-US" b="1" dirty="0"/>
          </a:p>
          <a:p>
            <a:r>
              <a:rPr lang="en-US" b="1" dirty="0"/>
              <a:t>Step 1:</a:t>
            </a:r>
            <a:br>
              <a:rPr lang="en-US" dirty="0"/>
            </a:br>
            <a:r>
              <a:rPr lang="en-US" dirty="0"/>
              <a:t>1,000 × 5 ÷ 5,000 × 80 ÷ 1 = 80 ÷ 5,000 × 1,000,000</a:t>
            </a:r>
          </a:p>
          <a:p>
            <a:r>
              <a:rPr lang="en-US" b="1" dirty="0"/>
              <a:t>Step 2:</a:t>
            </a:r>
            <a:br>
              <a:rPr lang="en-US" dirty="0"/>
            </a:br>
            <a:r>
              <a:rPr lang="en-US" dirty="0"/>
              <a:t>80 ÷ 5,000 × 1,000,000</a:t>
            </a:r>
          </a:p>
          <a:p>
            <a:r>
              <a:rPr lang="en-US" b="1" dirty="0"/>
              <a:t>Step 3:</a:t>
            </a:r>
            <a:br>
              <a:rPr lang="en-US" dirty="0"/>
            </a:br>
            <a:r>
              <a:rPr lang="en-US" dirty="0"/>
              <a:t>0.016 × 1,000,000</a:t>
            </a:r>
          </a:p>
          <a:p>
            <a:r>
              <a:rPr lang="en-US" b="1" dirty="0"/>
              <a:t>Step 4:</a:t>
            </a:r>
            <a:br>
              <a:rPr lang="en-US" dirty="0"/>
            </a:br>
            <a:r>
              <a:rPr lang="en-US" dirty="0"/>
              <a:t>16,000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99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5749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</a:t>
            </a:r>
          </a:p>
          <a:p>
            <a:endParaRPr lang="en-GB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Rolled Throughput Yield (RTY)</a:t>
            </a:r>
            <a:r>
              <a:rPr lang="en-US" dirty="0"/>
              <a:t> measures the </a:t>
            </a:r>
            <a:r>
              <a:rPr lang="en-US" b="1" dirty="0"/>
              <a:t>likelihood</a:t>
            </a:r>
            <a:r>
              <a:rPr lang="en-US" dirty="0"/>
              <a:t> that a product or unit will successfully make it through </a:t>
            </a:r>
            <a:r>
              <a:rPr lang="en-US" b="1" dirty="0"/>
              <a:t>all steps</a:t>
            </a:r>
            <a:r>
              <a:rPr lang="en-US" dirty="0"/>
              <a:t> in a multi-step process </a:t>
            </a:r>
            <a:r>
              <a:rPr lang="en-US" b="1" dirty="0"/>
              <a:t>without defects</a:t>
            </a:r>
            <a:r>
              <a:rPr lang="en-US" dirty="0"/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It accounts for the compounding effect of yields at each step — so even small defect rates at individual stages can significantly lower the overall RTY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F1681A-1084-4E32-8AE0-3FEE24BB52DB}" type="slidenum">
              <a:rPr lang="en-GB" smtClean="0"/>
              <a:t>100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8488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3D2C6-20B2-5AF7-2409-A58C9C357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D6F9C-7285-A42D-2706-C39DA7752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90AD9-0679-70A0-277B-E075C1480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4F296-2C4E-48F3-E834-D5F2FDEA4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A89C-B992-028F-C5EF-DECC0881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03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EDF3-67AD-6EF7-CD4E-2B8A2011C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A3550-9F6A-D866-F53A-E4BD67D56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978E8-E2B3-F449-C021-9DF87CBB0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24DEB-96EF-FF21-2367-DDACADDAC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B1C05-CD52-0E8B-3B52-97C1B74DC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475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43048D-6D8A-8C6C-6CFC-B4B84B3F9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771F8-CE00-CEC6-7E5E-50E7C97B4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83C72-6EEB-D2CD-5869-D56B27B2E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607F5-A3C1-5DCD-5C57-1CDC3A41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0252C-4932-7995-F2B8-628600FF2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444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410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304800"/>
            <a:ext cx="11480800" cy="5872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24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3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484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7573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15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775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74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15199-A00F-865C-E22D-5CD7E9E34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43AFE-3A4E-2F6E-21C5-38672337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FBE90-2818-6DD0-1CC7-30031C7D6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F9086-C396-F90B-E44A-89CBE2759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59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974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43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35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7FA9-41C3-4021-90FB-4345BCCC77FF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BA04-951F-4F9A-A13C-874E4320B2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306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7FA9-41C3-4021-90FB-4345BCCC77FF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BA04-951F-4F9A-A13C-874E4320B2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557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CA102-F9CB-4D5C-906C-40DD0A3C4CA3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EC079-300A-4EAB-A814-E8C6C586D0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6477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7FA9-41C3-4021-90FB-4345BCCC77FF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BA04-951F-4F9A-A13C-874E4320B2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3640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7FA9-41C3-4021-90FB-4345BCCC77FF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EBA04-951F-4F9A-A13C-874E4320B2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11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C2E87-5AE4-CC4A-7D5D-13482294F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F8EE0-509E-8CF1-FB41-458CECD27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60759-968F-AC7B-0E6C-E2DA36FBF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24414-AE77-51FC-E1AD-D823A0B3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D1584-FA1F-07FC-8A68-DD70744C2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17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1BE77-6AE4-A403-3987-C43C3CDB1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4EDF9-5D4E-453E-E417-8EDF783F1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86B18C-9917-87B2-35C8-DE94134E8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27FA39-0F1D-B1B0-7498-7D253E492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A29EF-BB21-C75E-C31E-956DBDD02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9802D-20C2-0F25-CB12-94CF4FB16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49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F3445-8D63-2AAD-DCEC-41280D3F3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05A15-DC18-339B-B272-DE08C95A9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29022-B079-692E-A210-D447B45D8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860344-D8E4-2B6D-5D37-5E2928372D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581C3D-4113-D56F-2073-AC5362D83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4FE46-0E24-B5E2-9BB1-94BDFFB3F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E521F9-92E0-6D79-83BB-297AEE0A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DA691-88A3-D5F4-7CD8-F1D31D469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2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995D-9CB3-01ED-F13C-A307B331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9526EF-1083-27A4-B6BB-4A1E9FD36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246B0-7959-9F2F-D854-08914710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D127E-1C7B-5B61-C7B5-4235855BA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59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E55F50-E935-E2FE-4C02-EEA76A7BA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F14FC-517C-13A4-695A-9B9E35C7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63FEB-BCC0-B194-A181-2F73B005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880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5D0F4-644F-2165-7ACD-5E14D41A9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2FA40-A35D-30AF-425A-208DA9A95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D9CAF-3716-4D8F-7BDD-A5CB85B95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F12338-640D-D070-1B23-D99C0B6AA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D8C73-2FF6-B2F3-B4AF-60BE8FBA4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80ECF6-7DE0-6786-AAD7-62BAD6226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18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CC486-AAC5-8959-E898-0D2087FB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CD48B5-06AD-7EE1-F55D-D6019193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A3007-3091-A2E3-5FEB-39028CF0D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53A2B3-52E0-C02F-9850-2715823C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B9A9-CBE2-3937-22BB-CACE1C6B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4B955-E7D9-8E02-2E14-319D36AA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73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E5AB0-8C5C-2BC0-F9C2-2B623CF33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783050"/>
            <a:ext cx="10515600" cy="5393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3120B-07C7-3D90-FBFC-D27E88A7E5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103E0-8E62-4C4D-A8BD-079D2A6DC327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51DF9-CF0F-EB4E-5783-D492D4F7D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6A977-4383-3635-C348-FACE71C0F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5F545-372B-409F-B4BF-B6283DC64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7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300" y="304800"/>
            <a:ext cx="11480800" cy="587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C1C31-6259-4388-A7BE-F6F588CBF661}" type="datetimeFigureOut">
              <a:rPr lang="en-GB" smtClean="0"/>
              <a:t>15/08/2025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52447-742B-4E79-BB1D-FCD06CD82A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24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5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D4E76-C776-187A-BD64-7D531F318B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LSS Green Belt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9F0AE6-5F25-F429-EEAE-A662ACAC8D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Practice Questions</a:t>
            </a:r>
          </a:p>
        </p:txBody>
      </p:sp>
    </p:spTree>
    <p:extLst>
      <p:ext uri="{BB962C8B-B14F-4D97-AF65-F5344CB8AC3E}">
        <p14:creationId xmlns:p14="http://schemas.microsoft.com/office/powerpoint/2010/main" val="3581055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E9BDF3-7A23-C498-E854-A8CCFE3D7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doctor hypothesises that there is a correlation between the heights of sons and their fathers. 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records the heights of 12 fathers and sons in cm. The results are shown in the table: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fr-FR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fr-FR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MT"/>
            </a:endParaRPr>
          </a:p>
          <a:p>
            <a:pPr algn="l"/>
            <a:r>
              <a:rPr lang="en-GB" sz="1800" b="0" i="0" u="none" strike="noStrike" baseline="0" dirty="0">
                <a:latin typeface="ArialMT"/>
              </a:rPr>
              <a:t>Use significance level α= 0.05.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should the correlation between the heights of fathers and sons be evaluated?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Pearson correlation of father and son = 0.691, p-value = 0.013. The correlation is NOT significant.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Pearson correlation of father and son = 0.309, p-value = 0.073. The correlation is significant.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Pearson correlation of father and son = 0.691, p-value = 0.013. The correlation is significant.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Pearson correlation of father and son = 0.309, p-value = 0.073. The correlation is NOT significant.</a:t>
            </a:r>
            <a:endParaRPr lang="en-GB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93AB6CF-210D-61CC-8639-16CA5FCAA8B4}"/>
              </a:ext>
            </a:extLst>
          </p:cNvPr>
          <p:cNvGraphicFramePr>
            <a:graphicFrameLocks noGrp="1"/>
          </p:cNvGraphicFramePr>
          <p:nvPr/>
        </p:nvGraphicFramePr>
        <p:xfrm>
          <a:off x="551384" y="1268760"/>
          <a:ext cx="9264350" cy="802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8518">
                  <a:extLst>
                    <a:ext uri="{9D8B030D-6E8A-4147-A177-3AD203B41FA5}">
                      <a16:colId xmlns:a16="http://schemas.microsoft.com/office/drawing/2014/main" val="3607651740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121427453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734053169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25993273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565822537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549611298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2416829644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2532325595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949262314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537382151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2853093861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1051885501"/>
                    </a:ext>
                  </a:extLst>
                </a:gridCol>
                <a:gridCol w="690486">
                  <a:extLst>
                    <a:ext uri="{9D8B030D-6E8A-4147-A177-3AD203B41FA5}">
                      <a16:colId xmlns:a16="http://schemas.microsoft.com/office/drawing/2014/main" val="4246922139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Father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165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160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170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163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u="none" strike="noStrike" baseline="0" dirty="0">
                          <a:latin typeface="Arial" panose="020B0604020202020204" pitchFamily="34" charset="0"/>
                        </a:rPr>
                        <a:t>173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243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251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909443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64F2A70-8EDA-83AE-B180-4A3E89EAF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83050"/>
            <a:ext cx="11118011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definition of Rolled Throughput Yield (RTY)?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Yield from the last step of a process that has a series of further steps to complete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Probability that a unit will pass every step within a process with zero defects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Number of defects from a single process step divided by the number of produced units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Total number of good units of all consecutive process steps divided by the number of produced units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968515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EFEC01-94FB-EDEA-90D9-774F0429A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On a chicken farm, an automated egg inspector is used to sort out the eggs. The number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rejected eggs per 10 trays of 30 eggs is recorded.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this type of data called?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Variable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Attribute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Categorical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Discrete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565383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1D8BCF-3FFD-EFAD-F21B-D10CB9197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many contrasts (main effects and interactions) does a 2-level full factorial with 4 factors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have?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16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31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32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58154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255791-045C-BDED-2124-C07C2C8B5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 following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an effective analytical technique used to determine the root cause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problem submitted for corrective action?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Data analysis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Control charting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Operator observation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Pareto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20273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D5029D-42B2-381B-F32D-A8C15723B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a high OEE index indicate?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machine does not need much maintenance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machine is being exploited very effectively as compared to the so-called "ideal" machine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machine is running optimally in terms of the 7 Lean 'waste' categories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machine is running almost all the time with only a few stops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80648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CE3BE7-4B2F-5D8A-FF56-D08AA429A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 following charts is used to monitor the number of defects per part?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NP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U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I-MR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355711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BA9BA7-CEDD-6B6F-247C-4CFE82B3B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communication technique has the widest universal acceptance?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use of picture and charts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Translation to mathematical models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use of translation tools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Standardization to English as the business language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13565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Black Belt wants to know the process mean of a variable. Therefore, the Belt samples 10 units randomly from the process and calculates the sample average </a:t>
            </a:r>
            <a:r>
              <a:rPr lang="en-GB" dirty="0" err="1"/>
              <a:t>xbar</a:t>
            </a:r>
            <a:r>
              <a:rPr lang="en-GB" dirty="0"/>
              <a:t>=86 and standard deviation s=3.5.</a:t>
            </a:r>
            <a:br>
              <a:rPr lang="en-GB" dirty="0"/>
            </a:br>
            <a:r>
              <a:rPr lang="en-GB" dirty="0"/>
              <a:t>What is the 95% confidence interval for the population mean μ?</a:t>
            </a:r>
          </a:p>
          <a:p>
            <a:br>
              <a:rPr lang="en-GB" dirty="0"/>
            </a:br>
            <a:r>
              <a:rPr lang="en-GB" dirty="0"/>
              <a:t>a) 83.50 &lt; μ &lt; 88.50</a:t>
            </a:r>
            <a:br>
              <a:rPr lang="en-GB" dirty="0"/>
            </a:br>
            <a:r>
              <a:rPr lang="en-GB" dirty="0"/>
              <a:t>b) 79.14 &lt; μ &lt; 92.86</a:t>
            </a:r>
            <a:br>
              <a:rPr lang="en-GB" dirty="0"/>
            </a:br>
            <a:r>
              <a:rPr lang="en-GB" dirty="0"/>
              <a:t>c) 85.31 &lt; μ &lt; 86.69</a:t>
            </a:r>
            <a:br>
              <a:rPr lang="en-GB" dirty="0"/>
            </a:br>
            <a:r>
              <a:rPr lang="en-GB" dirty="0"/>
              <a:t>d) 84.37 &lt; μ &lt; 87.63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BC512D-2727-460B-B542-DBFE6FD9B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2372" y="2130489"/>
            <a:ext cx="4150145" cy="865674"/>
          </a:xfrm>
          <a:prstGeom prst="rect">
            <a:avLst/>
          </a:prstGeom>
        </p:spPr>
      </p:pic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4079BD66-7C93-AD87-9F65-013DA7224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9487" y="3082639"/>
            <a:ext cx="3246278" cy="370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3118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446F41-FA5A-8F69-C999-0F7E75EF2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project board does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Escalate problems during a project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Assign the necessary resources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Select the project leader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Select the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161449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B61C564-63F4-66A5-C707-52137D53E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MT"/>
              </a:rPr>
              <a:t>Let X be any random variable with mean μ and standard deviation σ. Now take a random sample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of size n.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happens as n increases and the Central Limit Theorem is applied?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distribution of sample average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= (x1 + x2 + … +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xn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)/n approaches a </a:t>
            </a:r>
            <a:r>
              <a:rPr lang="en-GB" sz="1800" b="0" i="0" u="none" strike="noStrike" baseline="0" dirty="0">
                <a:latin typeface="ArialMT"/>
              </a:rPr>
              <a:t>normal distribution with mean μ and standard deviation σ/√n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MT"/>
              </a:rPr>
              <a:t>The distribution of the sum Sn = x1 + x2 + …+ </a:t>
            </a:r>
            <a:r>
              <a:rPr lang="en-GB" sz="1800" b="0" i="0" u="none" strike="noStrike" baseline="0" dirty="0" err="1">
                <a:latin typeface="ArialMT"/>
              </a:rPr>
              <a:t>xn</a:t>
            </a:r>
            <a:r>
              <a:rPr lang="en-GB" sz="1800" b="0" i="0" u="none" strike="noStrike" baseline="0" dirty="0">
                <a:latin typeface="ArialMT"/>
              </a:rPr>
              <a:t> approaches a normal distribution with mean μ and standard deviation σ/√n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MT"/>
              </a:rPr>
              <a:t>The distribution of X approaches a normal distribution with mean μ and standard deviation σ/√n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distribution of the sum Sn = x1 + x2 + …+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xn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approaches a normal distribution with </a:t>
            </a:r>
            <a:r>
              <a:rPr lang="en-GB" sz="1800" b="0" i="0" u="none" strike="noStrike" baseline="0" dirty="0">
                <a:latin typeface="ArialMT"/>
              </a:rPr>
              <a:t>mean </a:t>
            </a:r>
            <a:r>
              <a:rPr lang="en-GB" sz="1800" b="0" i="0" u="none" strike="noStrike" baseline="0" dirty="0" err="1">
                <a:latin typeface="ArialMT"/>
              </a:rPr>
              <a:t>n×μ</a:t>
            </a:r>
            <a:r>
              <a:rPr lang="en-GB" sz="1800" b="0" i="0" u="none" strike="noStrike" baseline="0" dirty="0">
                <a:latin typeface="ArialMT"/>
              </a:rPr>
              <a:t> and standard deviation σ/√n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620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9E3D87-B87B-6F0D-8A3D-B0890BD3E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Who is the right person to remove barriers arising in a Lean Six Sigma improvement project?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Process Owner (customer of the improvement project)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Project Leader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Master Black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Champion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084503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22F52A-1B70-45A2-A108-B66BAD586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term used to describe the risk of a Type I error in a hypothesis test is: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Alpha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Confidence level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Beta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Power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67597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DA705-4073-4758-A90D-FE137AA0A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53" y="195303"/>
            <a:ext cx="10515296" cy="5981581"/>
          </a:xfrm>
        </p:spPr>
        <p:txBody>
          <a:bodyPr/>
          <a:lstStyle/>
          <a:p>
            <a:r>
              <a:rPr lang="en-GB" dirty="0"/>
              <a:t>The following table shows the ages (X) and the systolic blood pressures (Y) of 12 people. Calculate the Pearson correlation coefficient r between X and Y.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a) Pearson correlation between Y and X = 0.892</a:t>
            </a:r>
          </a:p>
          <a:p>
            <a:r>
              <a:rPr lang="en-GB" dirty="0"/>
              <a:t>b) Pearson correlation between Y and X = 0.932</a:t>
            </a:r>
          </a:p>
          <a:p>
            <a:r>
              <a:rPr lang="en-GB" dirty="0"/>
              <a:t>c) Pearson correlation between Y and X = 0.768</a:t>
            </a:r>
          </a:p>
          <a:p>
            <a:r>
              <a:rPr lang="en-GB" dirty="0"/>
              <a:t>d) Pearson correlation between Y and X = 0.853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C6740F-9918-4756-89A4-B6B97D405A59}"/>
              </a:ext>
            </a:extLst>
          </p:cNvPr>
          <p:cNvGraphicFramePr>
            <a:graphicFrameLocks noGrp="1"/>
          </p:cNvGraphicFramePr>
          <p:nvPr/>
        </p:nvGraphicFramePr>
        <p:xfrm>
          <a:off x="838353" y="2332741"/>
          <a:ext cx="8127769" cy="7416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213">
                  <a:extLst>
                    <a:ext uri="{9D8B030D-6E8A-4147-A177-3AD203B41FA5}">
                      <a16:colId xmlns:a16="http://schemas.microsoft.com/office/drawing/2014/main" val="4025053578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1065723342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3587477677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2460407784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2548019913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8474159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3855751492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3106229231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2601104043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3171807872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627340510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3311297189"/>
                    </a:ext>
                  </a:extLst>
                </a:gridCol>
                <a:gridCol w="625213">
                  <a:extLst>
                    <a:ext uri="{9D8B030D-6E8A-4147-A177-3AD203B41FA5}">
                      <a16:colId xmlns:a16="http://schemas.microsoft.com/office/drawing/2014/main" val="2166530502"/>
                    </a:ext>
                  </a:extLst>
                </a:gridCol>
              </a:tblGrid>
              <a:tr h="370829">
                <a:tc>
                  <a:txBody>
                    <a:bodyPr/>
                    <a:lstStyle/>
                    <a:p>
                      <a:r>
                        <a:rPr lang="en-GB" sz="1800" dirty="0"/>
                        <a:t>X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53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40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69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34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60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45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52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47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36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40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66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58</a:t>
                      </a:r>
                    </a:p>
                  </a:txBody>
                  <a:tcPr marL="91438" marR="91438" marT="45718" marB="45718"/>
                </a:tc>
                <a:extLst>
                  <a:ext uri="{0D108BD9-81ED-4DB2-BD59-A6C34878D82A}">
                    <a16:rowId xmlns:a16="http://schemas.microsoft.com/office/drawing/2014/main" val="871141348"/>
                  </a:ext>
                </a:extLst>
              </a:tr>
              <a:tr h="370829">
                <a:tc>
                  <a:txBody>
                    <a:bodyPr/>
                    <a:lstStyle/>
                    <a:p>
                      <a:r>
                        <a:rPr lang="en-GB" sz="1800" dirty="0"/>
                        <a:t>Y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146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125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159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118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148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128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149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145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115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140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152</a:t>
                      </a:r>
                    </a:p>
                  </a:txBody>
                  <a:tcPr marL="91438" marR="91438" marT="45718" marB="45718"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155</a:t>
                      </a:r>
                    </a:p>
                  </a:txBody>
                  <a:tcPr marL="91438" marR="91438" marT="45718" marB="45718"/>
                </a:tc>
                <a:extLst>
                  <a:ext uri="{0D108BD9-81ED-4DB2-BD59-A6C34878D82A}">
                    <a16:rowId xmlns:a16="http://schemas.microsoft.com/office/drawing/2014/main" val="2029334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891316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E3385F-8282-0300-0367-6C5A5C672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study was conducted on the relationship between the weight of cars and their fuel consumption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liters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per 100 km. The calculated correlation coefficient was 0.39 with p-value 0.041. Later it was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discovered that the weighbridge showed too much measurement variation. This variation was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decreased and the weights of the same cars were re-measured.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recalculated correlation coefficient?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Close to 0.39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Less than 0.39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Statistically insignificant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Higher than 0.39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916385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471214-4EA4-7D9E-6959-60FECF729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As a Belt completes a LSS project he creates for the Process Owner a Control Plan.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portion of the Control Plan details the actions to be taken when the KPI’s indicate they may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be moving outside acceptable limits?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Operational procedures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Visual white board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Variance tracking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Out of Control Action Plan</a:t>
            </a:r>
          </a:p>
        </p:txBody>
      </p:sp>
    </p:spTree>
    <p:extLst>
      <p:ext uri="{BB962C8B-B14F-4D97-AF65-F5344CB8AC3E}">
        <p14:creationId xmlns:p14="http://schemas.microsoft.com/office/powerpoint/2010/main" val="202175211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282335-A12E-A777-15B0-E03E84D8A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Yoke is a quality technique. What is it used for?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Limit quality control to a final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inspecton</a:t>
            </a:r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Enable a 100% final inspection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Create a process with zero defects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Determine the number of quality inspectors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90835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5218BE-36F6-CF05-A340-8787CB428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principles does Just in Time (JIT) use?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Jidoka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, Kanban and Cycle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Jidoka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, Kaizen and Flow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Takt Time, Flow and Pull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Flow, Kanban and Kaizen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429547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8FFBD1-D45A-0E8F-1DDB-A6B2864BE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Calculate Takt Time based on the following data: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Customer demand: 80000 pcs per month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Working days: 21 days per month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Available: 2 shifts of 8 hours per day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Breaks: 1 hour per shift per day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0.22 seconds per piece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6.62 seconds per piece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13.23 seconds per piece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15.12 seconds per piece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95339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FA21EE-BB7A-8D05-ACE7-FF055A25C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performing an FMEA, what must a Belt do?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Identify the failure modes of the product and the causes of the failure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Calculate the expected number of failures in a given time interval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Estimate the probability that the customer will detect the failure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Estimate the probability of product success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82329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51C4A1-19AC-645F-32CB-68C001831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the purpose of the "Rolled Throughput Yield (RTY)" in the six sigma Define phase?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Spotting significant differences in yield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Providing a baseline metric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Using the calculation for customer analysis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Analysing a process flow for improvement ideas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617009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E1BAAB-3B25-91D2-1DB6-275E77969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Value Stream Mapping (VSM) aim to achieve?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Visualization of patterns (trends, cycles etc.)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Generation of a large number of ideas in a short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Reduction in activities that do NOT add value to a product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Prioritization of knowledge and opinions based on existing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93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1581B6-1436-6A4A-3BCE-8ED8249EF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most important factor in the successful implementation of Lean Six Sigma?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necessary resources available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top management supporting and leading the implementation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Clear customer requirements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An extensive training program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836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129726-FDBB-D566-DE89-E950EBE26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control chart is normally used when monitoring the number of defects per shipment?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U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NP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034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EC2C8F-F9F0-7BB3-9280-09377483A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importance of the 'reaction plan' in a control plan?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It lists how often the process should be monitored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It indicates that a new team must be formed to solve a problem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It defines the special characteristics to be monitored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It describes what should happen if a key variable goes out-of-control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261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3A6127-51B1-6DE5-7EFF-E8F85D3E4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is suitable to compare data measured in categories?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Pareto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Cause and Effect diagram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Bar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Histogram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029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5C45F59-2433-D88C-27E0-C75CD12F7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an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asterix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in a boxplot mean?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Target data point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Removed data point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Optimum data point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An outlier data point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5147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CB2A23-0F58-517C-FED5-DD1F82295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see the table below.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temperature main effect in this 2k factorial experiment?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-15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-1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15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7B3854-4059-8C84-9616-2C067C90B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10" y="1249283"/>
            <a:ext cx="3193331" cy="175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468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370254-C008-C7DB-F163-5B2F92D7B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below.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Project Board members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Process Owners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Master Black Belts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Black Belts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person can most likely fill the function of a coach in Six Sigma organizations?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 and 2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2 and 3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3 and 4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of the persons mentioned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9590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C1CB0A-3F65-6F54-548E-9948D2F7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information does a box plot provide?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average of our sample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Sample size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median and the quartiles of our sample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Standard deviation of our sample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1836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1300" y="304800"/>
            <a:ext cx="6533573" cy="587216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 Green Belt has done a 2-level Full Factorial experiment with 3 factors A, B, and C. The results in the standard order are given in the table here: 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/>
              <a:t>What is the effect of factor A?</a:t>
            </a:r>
            <a:br>
              <a:rPr lang="en-GB" dirty="0"/>
            </a:br>
            <a:r>
              <a:rPr lang="en-GB" dirty="0"/>
              <a:t>a) 1.5</a:t>
            </a:r>
            <a:br>
              <a:rPr lang="en-GB" dirty="0"/>
            </a:br>
            <a:r>
              <a:rPr lang="en-GB" dirty="0"/>
              <a:t>b) -5</a:t>
            </a:r>
            <a:br>
              <a:rPr lang="en-GB" dirty="0"/>
            </a:br>
            <a:r>
              <a:rPr lang="en-GB" dirty="0"/>
              <a:t>c) 23</a:t>
            </a:r>
            <a:br>
              <a:rPr lang="en-GB" dirty="0"/>
            </a:br>
            <a:r>
              <a:rPr lang="en-GB" dirty="0"/>
              <a:t>d) -10 </a:t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602" y="419819"/>
            <a:ext cx="4987636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8129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3CE69-E585-41CD-E64C-AC3FF1BF8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belt is designing a hypothesis test to detect a specified difference between two processes. The</a:t>
            </a:r>
          </a:p>
          <a:p>
            <a:pPr algn="l"/>
            <a:r>
              <a:rPr lang="en-GB" sz="1800" b="0" i="0" u="none" strike="noStrike" baseline="0" dirty="0">
                <a:latin typeface="ArialMT"/>
              </a:rPr>
              <a:t>significance level α of the test is 5% and the power (1-β) = 70%. Later, he decides to increase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power of the test to 90%. He does not change the significance level.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will be the effect of this change?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process variability will improve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sample size of the test will increase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probability of rejecting the null hypothesis will decrease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probability of rejecting the null hypothesis will increase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3841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27FBF87-0157-F5AE-1849-CC9CAE189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Obstacles to the effectiveness of equipment can be categorized in ‘Availability’, ‘Performance’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and ‘Quality’.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failure is a 'Performance' loss?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Setup and adjusting before good product is made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Process losses due to rework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Minor stoppages due to problems with material flow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Equipment failure from breakdowns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5522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6B3984-B0DE-98AC-845D-C387A59E7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050"/>
            <a:ext cx="11037498" cy="5393913"/>
          </a:xfrm>
        </p:spPr>
        <p:txBody>
          <a:bodyPr>
            <a:normAutofit/>
          </a:bodyPr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team leader has been asked to do a capability and performance analysis on a process.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Although the data collected from each rational subgroup is normally distributed, the data from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process as a whole is clearly not distributed normally.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Capability analysis for each sub-group based on normal distribution assumption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Use a Box-Cox or Johnson transformation and then analyze the process data with the standard tool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Identify the distribution and use a method that is based on the non-normal distribution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Perform a Z-transformation then analyze the process data with the standard tool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tools might be used in this analysis?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312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DD3F1B-EE9E-12C6-6EB5-46FD738B7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production process is reported to have a Cp of 2.0 and a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Cpk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of 1.5. The process has a spread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(6 sigma) of 12 units.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tolerance interval?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6 units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12 units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18 units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24 units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801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F860BC-79CB-8651-25F9-8A5345400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 Lean and Six Sigma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share?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focus on customer satisfaction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required commitment from top management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focus on continuous improvement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required long learning curve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437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629AC1-8C3E-43F2-4D93-71A34C6D6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After returning from a two-week vacation a manager reviewed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and R charts that were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maintained during the manager’s absence. One of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charts shows the last 50 points to be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very near the centre line. In fact, they all seem to be within about one sigma of the centre line.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BEST explanation for this occurrence?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Somebody restored the wider control limits according to the original calculation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process standard deviation has decreased and the control limits were not recomputed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There has been poor quality performance for quite some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It shows that the operators did a very good job keeping the process close to target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8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9DB71D-B069-F7DA-FDF5-0C11E69C4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graphical tool used to rank the occurrence of defects from very frequently to less frequently is: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Pareto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Scatter Diagram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Check Sheet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Bar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6957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E42F7C-95C4-36E8-5872-FAD3F3B7E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Plese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read the following list: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Poka-yoke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TPM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Kanban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techniques support operational control?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 and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 and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2 and 4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and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99293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C53DD08-3058-11D4-A887-81BFB441B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See the dataset below: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7, 6, 9, 8, 5, 7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standard deviation?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1.2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1.4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1.9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2.0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53505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F32BF7-0B5C-D8C6-5B43-797BADC46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the table below, seven numbered parts are weighed on two scales. Test the null-hypothesis that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scale A and B give equal results.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is true?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There is a significant difference between both scales, with p=0.017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There is no significant difference between both scales, with p=0.930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There is a significant difference between both scales, with p=0.047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There is no significant difference between both scales, with p=0.825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37ECCE-4E6D-9EBF-9714-19A4603E7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143" y="1389097"/>
            <a:ext cx="2392109" cy="316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95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BE224EC-1ED2-444B-3BD8-778664A17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Please have a look at the following ANOVA table.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A p-value is missing. What is the missing p-value?</a:t>
            </a:r>
          </a:p>
          <a:p>
            <a:r>
              <a:rPr lang="en-GB" sz="2000" dirty="0"/>
              <a:t>a) 0.090</a:t>
            </a:r>
          </a:p>
          <a:p>
            <a:r>
              <a:rPr lang="en-GB" sz="2000" dirty="0"/>
              <a:t>b) 0.100</a:t>
            </a:r>
          </a:p>
          <a:p>
            <a:r>
              <a:rPr lang="en-GB" sz="2000" dirty="0"/>
              <a:t>c) 0.192</a:t>
            </a:r>
          </a:p>
          <a:p>
            <a:r>
              <a:rPr lang="en-GB" sz="2000" dirty="0"/>
              <a:t>d) 0.257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5BD8C8C-044D-4A2A-6882-AC2B58FA3F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49564"/>
              </p:ext>
            </p:extLst>
          </p:nvPr>
        </p:nvGraphicFramePr>
        <p:xfrm>
          <a:off x="1006415" y="1363772"/>
          <a:ext cx="5329209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5749">
                  <a:extLst>
                    <a:ext uri="{9D8B030D-6E8A-4147-A177-3AD203B41FA5}">
                      <a16:colId xmlns:a16="http://schemas.microsoft.com/office/drawing/2014/main" val="1742733750"/>
                    </a:ext>
                  </a:extLst>
                </a:gridCol>
                <a:gridCol w="830692">
                  <a:extLst>
                    <a:ext uri="{9D8B030D-6E8A-4147-A177-3AD203B41FA5}">
                      <a16:colId xmlns:a16="http://schemas.microsoft.com/office/drawing/2014/main" val="1863469728"/>
                    </a:ext>
                  </a:extLst>
                </a:gridCol>
                <a:gridCol w="830692">
                  <a:extLst>
                    <a:ext uri="{9D8B030D-6E8A-4147-A177-3AD203B41FA5}">
                      <a16:colId xmlns:a16="http://schemas.microsoft.com/office/drawing/2014/main" val="127443686"/>
                    </a:ext>
                  </a:extLst>
                </a:gridCol>
                <a:gridCol w="830692">
                  <a:extLst>
                    <a:ext uri="{9D8B030D-6E8A-4147-A177-3AD203B41FA5}">
                      <a16:colId xmlns:a16="http://schemas.microsoft.com/office/drawing/2014/main" val="3803568984"/>
                    </a:ext>
                  </a:extLst>
                </a:gridCol>
                <a:gridCol w="830692">
                  <a:extLst>
                    <a:ext uri="{9D8B030D-6E8A-4147-A177-3AD203B41FA5}">
                      <a16:colId xmlns:a16="http://schemas.microsoft.com/office/drawing/2014/main" val="3139497271"/>
                    </a:ext>
                  </a:extLst>
                </a:gridCol>
                <a:gridCol w="830692">
                  <a:extLst>
                    <a:ext uri="{9D8B030D-6E8A-4147-A177-3AD203B41FA5}">
                      <a16:colId xmlns:a16="http://schemas.microsoft.com/office/drawing/2014/main" val="1870836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41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803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Machine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65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028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43164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3C1F551-6861-8FBC-00D7-3C9DE5DDC1DB}"/>
              </a:ext>
            </a:extLst>
          </p:cNvPr>
          <p:cNvSpPr txBox="1"/>
          <p:nvPr/>
        </p:nvSpPr>
        <p:spPr>
          <a:xfrm>
            <a:off x="8379125" y="1127185"/>
            <a:ext cx="2484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Use F-table</a:t>
            </a:r>
          </a:p>
        </p:txBody>
      </p:sp>
    </p:spTree>
    <p:extLst>
      <p:ext uri="{BB962C8B-B14F-4D97-AF65-F5344CB8AC3E}">
        <p14:creationId xmlns:p14="http://schemas.microsoft.com/office/powerpoint/2010/main" val="12962652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62FC7D-0C17-1EF1-4708-DC2957070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planning an experiment, a series of steps must be followed. To make a successful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experiment possible, which step is the most important?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Provide enough time and resources to run the experiment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Provide clear instructions to the operators performing the experiment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Make a test plan, including the objectives of the experiment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Prepare all samples needed for the experiment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6130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9A9F9A-5D2A-9EC6-E561-B01990D38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Who is considered to be the stakeholder in a Lean Six Sigma process?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Director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Sales Department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Production Manager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who have an interest in the outcome of the project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691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C874A3-8841-FA33-CE0A-602FEBD61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statements is the best definition of 'Takt Time’?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maximum operating speed of a process or production line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long-run historic performance capacity of a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Pace of a manufacturing system as determined by customer demand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Average time taken to complete a task under normal operating conditions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7953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4A2DF4-EB9A-CC25-EAAC-8C91898DE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test is used for testing significance in an analysis of variance (ANOVA) table?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 test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Z test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F test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Chi square 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21032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885701-E46C-9935-D24D-30B846754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determines Takt Time?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Warehousing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Customer demand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Planning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4238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B93FB0-2AE1-CA76-3767-6FF6E0D8E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As a Lean professional, you are asked to implement a Lean tool to improve the visibility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problems in a process.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is the best choice to start with?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Jidoka</a:t>
            </a:r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5S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Kanban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5 Whys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0345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1B955F-DC2D-D4A4-6F2E-A50FBD560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producer of television programs receives complaints about the length of programs made. Too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often the length of a program does not fit within the upper and lower limits specified of 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customer. Within an improvement project, a Black Belt carries out a measurement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analysis.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measure is chosen to assess the reliability of the data?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% Study Variation (% R&amp;R)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% Contribution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% Tolerances (% P/T)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Number of Distinct Categories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2488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542358-3684-907A-16B6-564A1BA4B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Two young English men, Harry and Edward, love target shooting with rifles. In a contest between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them, a Black Belt measured the distance of the shots to the target in cm. He used 15 of Harry's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shots and 25 of Edward's shots and calculated the standard deviations. The standard deviation of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Harry is 3.2 and of Edward 2.8.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using alpha equal to 5%, what is the outcome of testing the null hypothesis that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variances of both are equal?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F-Statistic is 1.14 and p-value is 0.749. Variances are equal.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F-Statistic is 1.14 and p-value is 0.027. Variances are NOT equal.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F-Statistic is 1.31 and p-value is 0.547. Variances are equal.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F-Statistic is 1.31 and p-value is 0.034. Variances are NOT equal.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44945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0E294F-BF12-64E4-3EE9-7A05B02D0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Value Stream Mapping (VSM), current state, is a method that fits into one of the DMAIC phases.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this phase called?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Improve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Control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Measure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Analyse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3191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21ABC9-6915-2B4F-9765-AE05E04B0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list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Normal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Poisson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Binomial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Chi-Square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are discrete probability distributions?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 and 2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 and 4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2 and 3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3 and 4 only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682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B1C2C9-A5F2-1E05-0C8E-CE87B0E24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One is designing an experiment with quantitative and qualitative factors.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factor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 quantitative factor?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Batch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Weight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Temperature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Pressure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9246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518BDF-383B-0DAF-EF17-5D5294FDC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effective quality system is characterised by formal documents. What document describes how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to accomplish specific tasks?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Machine Instruction Manual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Work instructions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quality manual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Records and forms</a:t>
            </a:r>
          </a:p>
        </p:txBody>
      </p:sp>
    </p:spTree>
    <p:extLst>
      <p:ext uri="{BB962C8B-B14F-4D97-AF65-F5344CB8AC3E}">
        <p14:creationId xmlns:p14="http://schemas.microsoft.com/office/powerpoint/2010/main" val="36406241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8F807C-7322-C05D-DA68-BCCA847B7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is hypothesis testing used to make a statement about a population?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Taking a random sample size of 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Taking a selective sample of 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Taking a sample of which the size is not important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Taking a large enough random sample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3818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443A24-F069-C846-8011-60A3B168E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One is asked to identify all factors that could possibly contribute to a process problem.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problem-solving tool would be the best choice to use in this situation?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Cause and Effect matrix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Fishbone diagram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Pareto diagram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Histogram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1000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458B99-8A6E-391B-05AB-B93FA07B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Six Sigma Black Belt has designed a 2-level full factorial experiment. The total number of experimental runs is 128. There are no replicates.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many factors are varied in the experiment?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6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7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8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30334D-7775-C2E6-D33F-E36D3FF65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1891" y="2174072"/>
            <a:ext cx="5393227" cy="421213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052C586-DD66-76E3-5D14-BB479C2AA608}"/>
              </a:ext>
            </a:extLst>
          </p:cNvPr>
          <p:cNvSpPr txBox="1"/>
          <p:nvPr/>
        </p:nvSpPr>
        <p:spPr>
          <a:xfrm>
            <a:off x="7217433" y="1885889"/>
            <a:ext cx="289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Use this in exam</a:t>
            </a:r>
          </a:p>
        </p:txBody>
      </p:sp>
    </p:spTree>
    <p:extLst>
      <p:ext uri="{BB962C8B-B14F-4D97-AF65-F5344CB8AC3E}">
        <p14:creationId xmlns:p14="http://schemas.microsoft.com/office/powerpoint/2010/main" val="35565207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F58B6B-C28C-BD19-DC10-F24FFE63A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an example of continuous data?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Height of adult men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Result of a throw of a dice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Number of defective products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Bolt fits yes or no in the nut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6220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E865F7-77D0-613A-0B97-F6DC8D719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about the p-value is true?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(1-p) -value is the probability that the alternative hypothesis is true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p-value is the probability of obtaining a test statistic at least as extreme as the one that was actually observed, assuming that the null hypothesis is true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p-value is the probability of falsely rejecting the null hypothesis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 p-value is the probability that the null hypothesis is true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1837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B73A02-EAF2-13F2-3C9E-FC3215B1D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see the following characteristics: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Preventing mistakes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Preventing overproduction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Parts are delivered at the right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Parts are delivered in the correct quantity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characteristics belong to Pull?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2, 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13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D86D92-3F63-8A3E-4843-E42F21144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term used to describe the risk of a Type II error in a hypotheses test?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Confidence level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Power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Alpha risk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Beta risk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3394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34E463-D1EB-7B41-EC24-1775842A4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defects per million opportunity (DPMO) level approaches five sigma quality?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3.4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32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233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1350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79552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5B23D5-A545-CC74-A782-D8495B6C0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Six Sigma Belt has designed an experiment with 5 factors, and wants to examine the interaction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between two factors: Speed and Temperature. 4 levels have been selected for Speed and 3 levels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for Temperature.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many degrees of freedom does this interaction have?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2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6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615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5E7F57-187A-820D-3104-9267BF6F4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83050"/>
            <a:ext cx="11141015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There is a requirement for a Green Belt to perform a statistical test in order to demonstrate a difference in performance between two processes. The Belt states a Null-Hypothesis and an </a:t>
            </a:r>
            <a:r>
              <a:rPr lang="en-GB" sz="1800" b="0" i="0" u="none" strike="noStrike" baseline="0" dirty="0">
                <a:latin typeface="ArialMT"/>
              </a:rPr>
              <a:t>Alternative Hypothesis, decides to use a confidence level (1- α) = 0.95, calculates the sample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sizes needed and conducts the test. The calculated significance of the test statistic is p=0.72.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statements describes the result of the statistical test and the conclusion about the processes?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Null-Hypothesis is rejected. The processes are different.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Null-Hypothesis is not rejected. There is not enough evidence that the processes are different.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Alternative-Hypothesis is rejected. The processes are different.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Alternative-Hypothesis is accepted. The processes are different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8997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4F7688-C5CC-FC86-262E-0343AE100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chart is used to monitor the number of defective parts in a sample?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NP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-R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I-MR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4495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CAB675-1303-6D56-506B-D008C8B37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an example of Visual Management?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Operating instructions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Process flow mapping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Visual inspection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Publication boards with pictures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46613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5EE337-5071-B8A1-ACF9-BB642A27D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process map known as SIPOC provides team members an understanding of the process.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From which level is this view of process taken?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very high level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very detailed level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Floor level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customer's perspective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4296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A7D34C-8A39-0F3E-1044-F337BD09B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objective of Value stream mapping is: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To map all non-value adding activities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To map all necessary activities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To map value adding activities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To identify all the above-mentioned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13675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BCE140-A802-078D-C994-342F24849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X-bar &amp; Range control chart is based on a sample size of 4. An employee mistakenly samples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 parts instead of 4. He plots the average and the range of the two observations on the control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chart.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conclusion should be drawn?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It increases the probability that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chart shows an out-of-control condition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It will not cause any misjudgements if the process is in control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points will always be plotted near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centerlines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of the charts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It increases the probability that the R chart shows an out-of-control condition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0805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DA3FB4-8A6A-62D7-F262-5E0CA114E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does Takt Time mean?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shortest time between consecutive customer orders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average time between order and delivery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average time between consecutive customer orders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average time between consecutive order deliveries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1233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485D60-B45F-D81B-981E-23404DAC0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concerning WIP is the most true for a pull production system?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No WIP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Constant WIP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High WIP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Low WIP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54058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8C7874-02C6-BFF1-E9C2-606399C7E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which phase of a project is a Project Charter created?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Project evaluation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Project planning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Project initiation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Project execution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2331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C1CED4F-B7EB-CD60-A62D-BCF8220D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these tools can form part of "Visual Management"?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WIP board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Kanban signals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Process maps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of the above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02404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9F94E25-74B4-2A04-AFC5-638A76E15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a Measurement System Analysis (MSA) is designed, a common approach is to analyze 10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parts, 3 operators and 2 repetitions. An alternative design would be to analyze 5 parts, 3 operators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and 4 repetitions.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Why is it better to use more parts than more replicates?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When a part is measured four times as opposed to two times, there is an increased probability of remembering the measurement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There is no advantage except that using 5 parts is less costly than using 10 parts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Measuring twice only reduces the risk of changing the measured characteristic of the part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Using more parts provides a better estimate of the process variation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632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AA506B-C377-6460-4B00-9903E0457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If production cannot meet demand, it is usually most effective to reduce: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Takt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Lead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Set-up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Cycle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59963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23C72D-6998-B176-6EF4-80BCF76D2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most important starting point for a CTQ Flowdown?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Voice of the Business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Factors of Influence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Customer Complaints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Voice of the Customer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76512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5F3231-D856-EDF0-A5FB-B948378E6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83050"/>
            <a:ext cx="11043249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should the effectiveness of the implemented Root Cause Analysis (RCA) be validated?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Establishing proof by using the same indicator that demonstrated the problem originally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Confirming that the PCA (8D – D5) does solve the problem and does not introduce a new problem or defect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Obtaining the customers approval</a:t>
            </a:r>
          </a:p>
          <a:p>
            <a:pPr marL="342900" indent="-342900" algn="l">
              <a:buFont typeface="+mj-lt"/>
              <a:buAutoNum type="alphaLcParenR"/>
            </a:pPr>
            <a:r>
              <a:rPr lang="en-GB" sz="1800" b="0" i="0" u="none" strike="noStrike" baseline="0" dirty="0">
                <a:latin typeface="Arial" panose="020B0604020202020204" pitchFamily="34" charset="0"/>
              </a:rPr>
              <a:t>Confirming that the Interim Containment Action will eliminate the problem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28095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CFA94F1-0F8A-7705-C849-4CAD66CCC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the objective of a Standard Operating Procedure?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Detect the cause of a defect faster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List all required tools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Determination of process variation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Enable easy transfer of work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4278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7E8186-5E5C-F2D4-EA19-C26BF13F2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Given FMEA data: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Occurrence = remote (failure is unlikely), Severity = 7, Detection = 4.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will most likely be the RPN?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28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56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70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None of the above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582360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8AC49F-BE46-1CA8-26BD-654F75DB5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analysis of a Design of Experiments (DoE) shows an experimental error.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is true?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experimental error is caused by interactions between 2 or more factors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experimental error can be reduced only by improving the variability of the used materials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If the degrees of freedom increase, the experimental error will decrease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This experimental error is due to the inherent variability within the factor-level combinations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8094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526E9F-5673-65DE-50EF-98F14317B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Compared to a two-level factorial experiment, which of the following is an advantage of 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experiment in three levels?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experiment only works with attribute data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Non-linear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behavior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can be detected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design is similar to an OFAT experiment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Interaction effects can be estimated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8049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33C007-54FE-17C3-1538-DA4982C15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activity might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reduce cycle time?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Practicing SMED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Utilising problem solving tools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Supervising people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Implementing 5S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1372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86E7FE-7F2B-851B-47FD-D7FB97616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an FMEA, the Risk Priority Number is a product of 3 ratings: severity, occurrence and detection.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following statements about this: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The severity is rated from the customer's perspective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The occurrence is rated assuming there are no preventive measurements in place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The detection is rated taking into account the current detection controls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statements are true?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Statement 1 and 2 are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Statement 1 and 3 are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Statement 2 and 3 are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statements are true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01017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648F20-6CB4-9AD4-B396-54DDFF15A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following statements: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Most distributions have the same degrees of freedom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A chi-square test can be used for hypothesis testing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In all cases, the data is divided into bins / cells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When evaluating discrete data for goodness-of-fit to expected distributions, which statements are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true?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 and 2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 and 3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2 and 3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1, 2 and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98535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C4B256-03BC-92DE-242F-C34008CBD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460" y="806054"/>
            <a:ext cx="10515600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see the table below: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temp.*mat. interaction effect in this 2k factorial experiment?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-3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-1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EE4917-EE17-57D2-71DD-6DA065635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10" y="1249283"/>
            <a:ext cx="3193331" cy="175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86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3EDE28-3829-29AD-BB72-D582EDCE7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a "time series plot" also called?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Deming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Pareto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Gantt chart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Run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6169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402477-922A-ECA5-A96A-BAAF3DDD8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does a Kanban NOT trigger?</a:t>
            </a:r>
          </a:p>
          <a:p>
            <a:endParaRPr lang="en-GB" dirty="0"/>
          </a:p>
          <a:p>
            <a:r>
              <a:rPr lang="en-GB" dirty="0"/>
              <a:t>a) Production of product</a:t>
            </a:r>
          </a:p>
          <a:p>
            <a:r>
              <a:rPr lang="en-GB" dirty="0"/>
              <a:t>b) Changeover of product</a:t>
            </a:r>
          </a:p>
          <a:p>
            <a:r>
              <a:rPr lang="en-GB" dirty="0"/>
              <a:t>c) Transfer of product</a:t>
            </a:r>
          </a:p>
          <a:p>
            <a:r>
              <a:rPr lang="en-GB" dirty="0"/>
              <a:t>d) Material handler to provide a workstation with raw materials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84948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6E5F22-BFA4-7DBC-DE56-9B661D297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050"/>
            <a:ext cx="11169770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Belt wants to use a control chart to control a critical variable (Critical to Customer).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is correct?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limits on the chart should reflect the variability of a stable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Because the variable is critical to the customer, a response to any deterioration is necessary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range between the control limits must be small to ensure on-time correction when the process shifts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Because the variable is critical for the customer, you must use the specification limits as control limits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15770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B3761F-DC75-1176-B280-72A7806CF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Within SPC process control limits are based on: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Capability Studies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product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process specification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Customer requirements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77766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5E112DD-C4E8-AE6B-BB3E-E83CA3564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 following statements about Statistical Process Control is true?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Customer specifications can be used as control limits on control charts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Control limits must reflect the process capability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You can't use control limits that are narrower than specification limits in the Control chart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Both 2 and 3 are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Only 2 is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Both 1 and 3 are true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the statements are true</a:t>
            </a:r>
          </a:p>
        </p:txBody>
      </p:sp>
    </p:spTree>
    <p:extLst>
      <p:ext uri="{BB962C8B-B14F-4D97-AF65-F5344CB8AC3E}">
        <p14:creationId xmlns:p14="http://schemas.microsoft.com/office/powerpoint/2010/main" val="12718999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89979F-3B50-4C30-97E1-39D4763D2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of the following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 method for customer service data collection?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Customer visits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Complaint analyses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Customer surveys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Internal surveys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2444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Calculate the Process Yield and Rolled Throughput Yield (RTY) for a process with four sequential process steps A to D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a) Process Yield = 62.5% and RTY = 56.3%</a:t>
            </a:r>
            <a:br>
              <a:rPr lang="en-GB" dirty="0"/>
            </a:br>
            <a:r>
              <a:rPr lang="en-GB" dirty="0"/>
              <a:t>b) Process Yield = 62.5% and RTY = 47.5%</a:t>
            </a:r>
            <a:br>
              <a:rPr lang="en-GB" dirty="0"/>
            </a:br>
            <a:r>
              <a:rPr lang="en-GB" dirty="0"/>
              <a:t>c) Process Yield = 47.5% and RTY = 62.5%</a:t>
            </a:r>
            <a:br>
              <a:rPr lang="en-GB" dirty="0"/>
            </a:br>
            <a:r>
              <a:rPr lang="en-GB" dirty="0"/>
              <a:t>d) Process Yield = 56.3% and RTY = 62.5% </a:t>
            </a:r>
            <a:br>
              <a:rPr lang="en-GB" dirty="0"/>
            </a:br>
            <a:endParaRPr lang="en-GB" dirty="0"/>
          </a:p>
          <a:p>
            <a:br>
              <a:rPr lang="en-GB" dirty="0"/>
            </a:br>
            <a:endParaRPr lang="en-GB" dirty="0"/>
          </a:p>
        </p:txBody>
      </p:sp>
      <p:pic>
        <p:nvPicPr>
          <p:cNvPr id="3" name="Picture 2"/>
          <p:cNvPicPr/>
          <p:nvPr/>
        </p:nvPicPr>
        <p:blipFill rotWithShape="1">
          <a:blip r:embed="rId3"/>
          <a:srcRect l="16618" t="54975" r="21892" b="12808"/>
          <a:stretch/>
        </p:blipFill>
        <p:spPr bwMode="auto">
          <a:xfrm>
            <a:off x="371473" y="1150360"/>
            <a:ext cx="9049617" cy="228556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0432207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FE664A-3EC1-51F9-2056-9D268CFDC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are the four examples of wastes in a production process?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Overproduction, Waiting, Revenue and Movement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Waiting, Transport, Inventory and Movement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Work in Process (WIP), Overproduction, Transport and Inventory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Overproduction, Waiting, Movement, and insufficient inventory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2318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DA94B0-8546-86E8-CF28-8EFBA8297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statistical distributions could be used to compare the means of two samples when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standard deviations of the populations are unknown?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Normal distribution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F-distribution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Chi-square distribution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 distribution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837771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63500E2-E182-C36C-6E9E-7D3088ABF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outcome of a process is measured on a regular basis. What could be a measure for the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long-term process capability?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Levels A and B within which 80% of the occurrences fall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</a:t>
            </a:r>
            <a:r>
              <a:rPr lang="en-GB" sz="1800" b="0" i="0" u="none" strike="noStrike" baseline="0" dirty="0">
                <a:latin typeface="ArialMT"/>
              </a:rPr>
              <a:t>A process capability confidence interval with α = 0.05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Ppk</a:t>
            </a:r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Cp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61315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0C9D53-6BB9-821D-7F7E-BFB43DAFB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NOT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an example of a VOC (Voice Of the Customer)?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product that is delivered on time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high turnover of the company that delivers the product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good customer complaint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good product quality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7926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8F4C40-E076-0D26-25EE-06404B3CB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050"/>
            <a:ext cx="10841966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definition of Rolled Throughput Yield (RTY)?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Yield from the last step of a process that has a series of further steps to complete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Probability that a unit will pass every step within a process with zero defects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Number of defects from a single process step divided by the number of produced units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Total number of good units of all consecutive process steps divided by the number of produced units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54249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19EEA9B-C45E-AB43-4402-6BC6D85AA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5094"/>
            <a:ext cx="10515600" cy="609024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Given the following output of a gage R&amp;R study: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endParaRPr lang="en-GB" sz="180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few statements are made about this: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The %contribution of Total Gage R&amp;R is about 10%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There is no 'Part x Operator' interaction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The measurement system is classified as ideal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'Part-to-Part' is the largest cause of Study variation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can be deduced from the study?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1, 2 &amp; 3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1, 2 &amp; 4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1, 3 &amp; 4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 &amp; 4 only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3F9001-751B-F807-0B0D-1B91111A2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710" y="840484"/>
            <a:ext cx="2984478" cy="184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3286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C06E1E-8C3D-0FF7-B65A-1A4AE1F82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83050"/>
            <a:ext cx="10813211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manager of a clothing shop wants to improve the effectiveness of his employees. He plans to use a graphical tool to visualize the data. The manager records the number of customers that enter his shop per week and the number of customers that actually buy clothes per week.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this situation, which graphical tool should this manager use?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p-chart to plot the number of visitors and a np-chart to plot the proportion of buyers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u-chart to plot the number of visitors and an np-chart to plot the proportion of buyers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c-chart to plot the number of visitors and a p-chart to plot the proportion of buyers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np-chart to plot the number of visitors and a p-chart to plot the proportion of buyers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7518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3ADB11-B75A-73FA-DA20-2C71D14C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Who should approve the Project Charter in a Lean Six Sigma Project?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Black Belt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Champion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The board of the company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46131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E83160-CD3E-F643-058E-8E9361F6D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For what purpose is a SIPOC scheme used?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To identify the relation between the input and output variables of the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To map the physical information flow within a company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To map the input, output and the major steps of a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To minimize the risk of process control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4117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17B583-CB23-46A9-5456-14F0D527C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pt-BR" sz="1800" b="0" i="0" u="none" strike="noStrike" baseline="0" dirty="0">
                <a:latin typeface="Arial" panose="020B0604020202020204" pitchFamily="34" charset="0"/>
              </a:rPr>
              <a:t>What does a Gage R&amp;R quantify?</a:t>
            </a:r>
          </a:p>
          <a:p>
            <a:pPr algn="l"/>
            <a:endParaRPr lang="pt-BR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Both Reproducibility and Repeatability of a measurement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Reproducibility of a measurement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Repeatability of a measurement system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Reporting and Repeating of a measurement system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91569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9C6714-3BF0-622B-9617-BD733FBCB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regarding a standard operating procedure (SOP) is true?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 SOP can never be replaced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 SOP can be replaced for a better one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 SOP is an advice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 SOP should describe a process in great detail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18015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9F84E6-EBE3-9507-D859-BBF93E99E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Please read the following critical to quality (CTQ) steps: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1. Add additional CTQ levels as needed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2. Identify the customer's needs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3. Identify the customers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4. Validate the requirements with the customer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5. Identify the customer's basic requirements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appropriate time sequence to arrange these CTQs from start to finish?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pt-BR" sz="1800" b="0" i="0" u="none" strike="noStrike" baseline="0" dirty="0">
                <a:latin typeface="Arial" panose="020B0604020202020204" pitchFamily="34" charset="0"/>
              </a:rPr>
              <a:t>a) 2, 3, 5, 4, 1</a:t>
            </a:r>
          </a:p>
          <a:p>
            <a:pPr algn="l"/>
            <a:r>
              <a:rPr lang="pl-PL" sz="1800" b="0" i="0" u="none" strike="noStrike" baseline="0" dirty="0">
                <a:latin typeface="Arial" panose="020B0604020202020204" pitchFamily="34" charset="0"/>
              </a:rPr>
              <a:t>b) 3, 2, 5, 1, 4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3, 2, 4, 5, 1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2, 3, 4, 1,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83293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C98634-A359-167C-B772-988D7ACA3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Process data used in the initial set-up of a process are assumed to have a normal distribution</a:t>
            </a:r>
          </a:p>
          <a:p>
            <a:pPr algn="l"/>
            <a:r>
              <a:rPr lang="en-GB" sz="1800" b="0" i="0" u="none" strike="noStrike" baseline="0" dirty="0">
                <a:latin typeface="ArialMT"/>
              </a:rPr>
              <a:t>with known σ.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The nominal (target) is set at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center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of the distribution, and the specification</a:t>
            </a:r>
          </a:p>
          <a:p>
            <a:pPr algn="l"/>
            <a:r>
              <a:rPr lang="en-GB" sz="1800" b="0" i="0" u="none" strike="noStrike" baseline="0" dirty="0">
                <a:latin typeface="ArialMT"/>
              </a:rPr>
              <a:t>limits are set at ± 3σ from the </a:t>
            </a:r>
            <a:r>
              <a:rPr lang="en-GB" sz="1800" b="0" i="0" u="none" strike="noStrike" baseline="0" dirty="0" err="1">
                <a:latin typeface="ArialMT"/>
              </a:rPr>
              <a:t>center</a:t>
            </a:r>
            <a:r>
              <a:rPr lang="en-GB" sz="1800" b="0" i="0" u="none" strike="noStrike" baseline="0" dirty="0">
                <a:latin typeface="ArialMT"/>
              </a:rPr>
              <a:t>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Cpk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-0.25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1.67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1.00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1.33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4733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27BB32-DF47-07C9-1B4B-2DBF8CD0C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Time Series Plot is usually one of the first charts a Belt would make.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is the best reason to make this chart?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It tells something about potential causes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It tells us something about process capability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It tells us something about the stability of our process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It is a useful tool anyway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201143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5A5A59-A3E0-C32E-A6BE-58158A725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which time period and in what company was Lean developed?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Around 1940 at Honda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Around 1950 at Toyota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Around 1950 at Mitsubishi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Around 1965 at Subaru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29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9ECD9D-0117-FA34-B2EC-FA51CD7F3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3050"/>
            <a:ext cx="10974238" cy="5393913"/>
          </a:xfrm>
        </p:spPr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It is possible to look at any organization on the three main levels: primary process, department and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management.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level would have both Key Process Input Variables (KPIV) and Key Process Output Variables (KPOV)?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Primary process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Primary process and department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Primary process and Management only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three of them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18667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4E7A8B-EBA0-D712-0878-90060D640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number of parts in a sample is called the: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Effect size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Number of distinct categories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Sample size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Degrees of freedom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313743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C165B6-4C96-420C-D08D-75497AAD7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Variability in a sample or in a population can be described by different statistics.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statistic is the best and most common?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Mean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Range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Standard deviation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Interquartile range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66577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6DAB26-FED1-8A9B-F3D2-56E1A6576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X-bar &amp; Range control chart is based on a sample size of 4. An employee mistakenly samples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6 parts instead of 4. He plots the average and the range of the 6 observations on the control chart.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statement is true?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The probability that the point in the </a:t>
            </a:r>
            <a:r>
              <a:rPr lang="en-GB" sz="1800" b="0" i="0" u="none" strike="noStrike" baseline="0" dirty="0" err="1">
                <a:latin typeface="Arial" panose="020B0604020202020204" pitchFamily="34" charset="0"/>
              </a:rPr>
              <a:t>Xbar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 chart shows an out of control condition is increased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The probability that the point in the R chart shows an out of control condition is increased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The points will always be plotted near the centre lines of the charts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Will not have any effect on the outcome of the control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863157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735814-5F80-E591-EA3A-B228F8DAC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levels of an organization participate in Kaizen?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CEO and top management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Production staff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Middle management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All, from CEO to cleaning staff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7724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EF6F05-9A9A-A9C9-DB9E-2DA88BD46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If the current operational availability of an automated assembly machine is not enough to meet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 increase in customer demand, what is the </a:t>
            </a:r>
            <a:r>
              <a:rPr lang="en-GB" sz="1800" b="1" i="0" u="none" strike="noStrike" baseline="0" dirty="0">
                <a:latin typeface="Arial" panose="020B0604020202020204" pitchFamily="34" charset="0"/>
              </a:rPr>
              <a:t>BEST </a:t>
            </a:r>
            <a:r>
              <a:rPr lang="en-GB" sz="1800" b="0" i="0" u="none" strike="noStrike" baseline="0" dirty="0">
                <a:latin typeface="Arial" panose="020B0604020202020204" pitchFamily="34" charset="0"/>
              </a:rPr>
              <a:t>way to improve the machine’s availability?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Maximize the speed of the machine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Increase the number of operators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Reduce breakdowns and delays</a:t>
            </a:r>
          </a:p>
          <a:p>
            <a:pPr algn="l"/>
            <a:r>
              <a:rPr lang="fr-FR" sz="1800" b="0" i="0" u="none" strike="noStrike" baseline="0" dirty="0">
                <a:latin typeface="Arial" panose="020B0604020202020204" pitchFamily="34" charset="0"/>
              </a:rPr>
              <a:t>d) </a:t>
            </a:r>
            <a:r>
              <a:rPr lang="fr-FR" sz="1800" b="0" i="0" u="none" strike="noStrike" baseline="0" dirty="0" err="1">
                <a:latin typeface="Arial" panose="020B0604020202020204" pitchFamily="34" charset="0"/>
              </a:rPr>
              <a:t>Hire</a:t>
            </a:r>
            <a:r>
              <a:rPr lang="fr-FR" sz="1800" b="0" i="0" u="none" strike="noStrike" baseline="0" dirty="0">
                <a:latin typeface="Arial" panose="020B0604020202020204" pitchFamily="34" charset="0"/>
              </a:rPr>
              <a:t> </a:t>
            </a:r>
            <a:r>
              <a:rPr lang="fr-FR" sz="1800" b="0" i="0" u="none" strike="noStrike" baseline="0" dirty="0" err="1">
                <a:latin typeface="Arial" panose="020B0604020202020204" pitchFamily="34" charset="0"/>
              </a:rPr>
              <a:t>specialist</a:t>
            </a:r>
            <a:r>
              <a:rPr lang="fr-FR" sz="1800" b="0" i="0" u="none" strike="noStrike" baseline="0" dirty="0">
                <a:latin typeface="Arial" panose="020B0604020202020204" pitchFamily="34" charset="0"/>
              </a:rPr>
              <a:t> maintenance personnel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61118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7A2B96-6D86-1562-6BA0-C33266A71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In 5S, the application of line markings and labels belongs to?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Shine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Standardize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Sort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Straighten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96847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B4AE33-D9F4-C187-1287-F304BB8A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Which tool can form part of "Visual Management"?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WIP board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Kanban signals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Process maps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All of the above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01246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80A121-72AB-25F8-2E32-1660CEDD0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The locknuts manufactured by one supplier need to be compatible with bolts manufactured by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another supplier. The locknuts need to be produced within 0.02mm of the specified 6mm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diameter.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tool should be used to measure products against this given tolerance?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Ruler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Sample mean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Standard deviation</a:t>
            </a:r>
          </a:p>
          <a:p>
            <a:pPr algn="l"/>
            <a:r>
              <a:rPr lang="pl-PL" sz="1800" b="0" i="0" u="none" strike="noStrike" baseline="0" dirty="0">
                <a:latin typeface="Arial" panose="020B0604020202020204" pitchFamily="34" charset="0"/>
              </a:rPr>
              <a:t>d) Go/No go Gage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76386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80303D-443C-F50A-0727-7572253B1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What are rework, over-production, inventory and motion examples of?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Noise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Value-Adding Activities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5S Target Areas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Waste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24184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A4C04A-858B-D7B3-D933-7161D2186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One thousand units were examined to detect defects. Every unit has 5 opportunities for defects.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 total of 80 defects were found.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How many defects would be expected in one million opportunities?</a:t>
            </a:r>
          </a:p>
          <a:p>
            <a:pPr algn="l"/>
            <a:endParaRPr lang="en-GB" sz="1800" b="0" i="0" u="none" strike="noStrike" baseline="0" dirty="0">
              <a:latin typeface="Arial" panose="020B0604020202020204" pitchFamily="34" charset="0"/>
            </a:endParaRP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a) 16000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b) 26666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c) 61458</a:t>
            </a:r>
          </a:p>
          <a:p>
            <a:pPr algn="l"/>
            <a:r>
              <a:rPr lang="en-GB" sz="1800" b="0" i="0" u="none" strike="noStrike" baseline="0" dirty="0">
                <a:latin typeface="Arial" panose="020B0604020202020204" pitchFamily="34" charset="0"/>
              </a:rPr>
              <a:t>d) 80000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58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4777</TotalTime>
  <Words>18966</Words>
  <Application>Microsoft Office PowerPoint</Application>
  <PresentationFormat>Widescreen</PresentationFormat>
  <Paragraphs>2327</Paragraphs>
  <Slides>119</Slides>
  <Notes>118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119</vt:i4>
      </vt:variant>
    </vt:vector>
  </HeadingPairs>
  <TitlesOfParts>
    <vt:vector size="124" baseType="lpstr">
      <vt:lpstr>Arial</vt:lpstr>
      <vt:lpstr>ArialMT</vt:lpstr>
      <vt:lpstr>Calibri</vt:lpstr>
      <vt:lpstr>Office Theme</vt:lpstr>
      <vt:lpstr>1_Office Theme</vt:lpstr>
      <vt:lpstr>LSS Green Belt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Deji Ariyo</dc:creator>
  <cp:lastModifiedBy>Michael Oludare</cp:lastModifiedBy>
  <cp:revision>74</cp:revision>
  <dcterms:created xsi:type="dcterms:W3CDTF">2023-05-11T09:33:30Z</dcterms:created>
  <dcterms:modified xsi:type="dcterms:W3CDTF">2025-08-18T10:12:50Z</dcterms:modified>
</cp:coreProperties>
</file>